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41E0-E14A-446D-A7B9-F916846F351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4AE4-6E4F-41E4-855D-94F3FC21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23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41E0-E14A-446D-A7B9-F916846F351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4AE4-6E4F-41E4-855D-94F3FC21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2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41E0-E14A-446D-A7B9-F916846F351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4AE4-6E4F-41E4-855D-94F3FC21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5707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rf Merch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3580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198120" y="228600"/>
            <a:ext cx="11795760" cy="6400800"/>
          </a:xfrm>
          <a:prstGeom prst="rect">
            <a:avLst/>
          </a:prstGeom>
          <a:solidFill>
            <a:schemeClr val="bg1"/>
          </a:solidFill>
          <a:ln w="228600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5510" y="0"/>
            <a:ext cx="1280160" cy="731520"/>
          </a:xfrm>
          <a:prstGeom prst="roundRect">
            <a:avLst/>
          </a:prstGeom>
          <a:solidFill>
            <a:srgbClr val="26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 userDrawn="1"/>
        </p:nvSpPr>
        <p:spPr>
          <a:xfrm>
            <a:off x="11545555" y="0"/>
            <a:ext cx="640933" cy="731520"/>
          </a:xfrm>
          <a:prstGeom prst="roundRect">
            <a:avLst/>
          </a:prstGeom>
          <a:solidFill>
            <a:srgbClr val="263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54063" y="180372"/>
            <a:ext cx="564231" cy="4154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 i="0" baseline="0">
                <a:solidFill>
                  <a:schemeClr val="bg1"/>
                </a:solidFill>
              </a:defRPr>
            </a:lvl1pPr>
          </a:lstStyle>
          <a:p>
            <a:fld id="{723C827A-E86B-ED4D-80D8-CBD20B6C0A6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59" y="193745"/>
            <a:ext cx="861856" cy="368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44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41E0-E14A-446D-A7B9-F916846F351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4AE4-6E4F-41E4-855D-94F3FC21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78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41E0-E14A-446D-A7B9-F916846F351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4AE4-6E4F-41E4-855D-94F3FC21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524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41E0-E14A-446D-A7B9-F916846F351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4AE4-6E4F-41E4-855D-94F3FC21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91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41E0-E14A-446D-A7B9-F916846F351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4AE4-6E4F-41E4-855D-94F3FC21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222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41E0-E14A-446D-A7B9-F916846F351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4AE4-6E4F-41E4-855D-94F3FC21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47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41E0-E14A-446D-A7B9-F916846F351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4AE4-6E4F-41E4-855D-94F3FC21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6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41E0-E14A-446D-A7B9-F916846F351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4AE4-6E4F-41E4-855D-94F3FC21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96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141E0-E14A-446D-A7B9-F916846F351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4AE4-6E4F-41E4-855D-94F3FC21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16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141E0-E14A-446D-A7B9-F916846F3515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4AE4-6E4F-41E4-855D-94F3FC216C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49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datastudio.google.com/?hl=en#/org//reporting/0B_U5RNpwhcE6SF85TENURnc4UjA/page/1M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0" y="2291276"/>
            <a:ext cx="9421906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SEO &amp; User Tracking</a:t>
            </a:r>
            <a:endParaRPr lang="en-US" b="1" dirty="0">
              <a:solidFill>
                <a:srgbClr val="263580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524000" y="3461571"/>
            <a:ext cx="9144000" cy="6812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b="1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Tony Breen (</a:t>
            </a:r>
            <a:r>
              <a:rPr lang="en-US" b="1" dirty="0" err="1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Tmark</a:t>
            </a:r>
            <a:r>
              <a:rPr lang="en-US" b="1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)</a:t>
            </a:r>
          </a:p>
          <a:p>
            <a:pPr marL="0" indent="0">
              <a:buFont typeface="Arial"/>
              <a:buNone/>
            </a:pPr>
            <a:r>
              <a:rPr lang="en-US" b="1" dirty="0" err="1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tmark@surfmerchants.com</a:t>
            </a:r>
            <a:endParaRPr lang="en-US" b="1" dirty="0">
              <a:solidFill>
                <a:srgbClr val="263580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1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60929" y="3178781"/>
            <a:ext cx="9421906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How do you tell if it's working?</a:t>
            </a:r>
          </a:p>
        </p:txBody>
      </p:sp>
    </p:spTree>
    <p:extLst>
      <p:ext uri="{BB962C8B-B14F-4D97-AF65-F5344CB8AC3E}">
        <p14:creationId xmlns:p14="http://schemas.microsoft.com/office/powerpoint/2010/main" val="34462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7542" y="865411"/>
            <a:ext cx="11694458" cy="1027713"/>
          </a:xfrm>
          <a:prstGeom prst="rect">
            <a:avLst/>
          </a:prstGeom>
        </p:spPr>
        <p:txBody>
          <a:bodyPr tIns="0" anchor="t" anchorCtr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Google Search Console &amp; Google Analytics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7541" y="1968539"/>
            <a:ext cx="10956522" cy="139268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You can view which sites are linking back from to 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yours</a:t>
            </a:r>
          </a:p>
          <a:p>
            <a:pPr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View 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which sites are generating the most 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traffic</a:t>
            </a:r>
          </a:p>
          <a:p>
            <a:pPr lvl="1"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You 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gain value every step of the way</a:t>
            </a:r>
          </a:p>
        </p:txBody>
      </p:sp>
      <p:pic>
        <p:nvPicPr>
          <p:cNvPr id="1026" name="Picture 2" descr="https://lh5.googleusercontent.com/eGDRgzKSFKL4tj8mxC2o6moUDEvFNMmz9HAVhsnvjn8rX4Mh3zPypgrCe01VTacaJTwxq33604OQ8PYgpH8y9aSm-DIoVuoNo08muaCVoPzXQJZR5hUIarcpIaW9QzUcCoXk0CHRTG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3" y="3436643"/>
            <a:ext cx="99822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8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160929" y="2869319"/>
            <a:ext cx="9421906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How Do You Know Your Landing Page Works?</a:t>
            </a:r>
            <a:endParaRPr lang="en-US" b="1" dirty="0">
              <a:solidFill>
                <a:srgbClr val="263580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70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7542" y="865411"/>
            <a:ext cx="6481482" cy="1027713"/>
          </a:xfrm>
          <a:prstGeom prst="rect">
            <a:avLst/>
          </a:prstGeom>
        </p:spPr>
        <p:txBody>
          <a:bodyPr tIns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Crazyegg</a:t>
            </a:r>
            <a:endParaRPr lang="en-US" b="1" dirty="0">
              <a:solidFill>
                <a:srgbClr val="263580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7541" y="2043954"/>
            <a:ext cx="6481483" cy="166968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Find out:</a:t>
            </a:r>
          </a:p>
          <a:p>
            <a:pPr lvl="1"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 Which sections interest your audience</a:t>
            </a:r>
          </a:p>
          <a:p>
            <a:pPr lvl="1"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 If they are engaging with your media</a:t>
            </a:r>
          </a:p>
          <a:p>
            <a:pPr lvl="1"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Where the common drop-off points are.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9024" y="1893124"/>
            <a:ext cx="4866828" cy="337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89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60929" y="3178781"/>
            <a:ext cx="9421906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Using </a:t>
            </a:r>
            <a:r>
              <a:rPr lang="en-US" b="1" dirty="0" smtClean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These </a:t>
            </a:r>
            <a:r>
              <a:rPr lang="en-US" b="1" dirty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Tools </a:t>
            </a:r>
            <a:r>
              <a:rPr lang="en-US" b="1" dirty="0" smtClean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To Increase Ad Performance</a:t>
            </a:r>
            <a:endParaRPr lang="en-US" b="1" dirty="0">
              <a:solidFill>
                <a:srgbClr val="263580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52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7541" y="865411"/>
            <a:ext cx="11295529" cy="1027713"/>
          </a:xfrm>
          <a:prstGeom prst="rect">
            <a:avLst/>
          </a:prstGeom>
        </p:spPr>
        <p:txBody>
          <a:bodyPr tIns="0" anchor="t" anchorCtr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Crazyegg</a:t>
            </a:r>
            <a:r>
              <a:rPr lang="en-US" b="1" dirty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: </a:t>
            </a:r>
            <a:r>
              <a:rPr lang="en-US" b="1" dirty="0" err="1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Heatmaps</a:t>
            </a:r>
            <a:r>
              <a:rPr lang="en-US" b="1" dirty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, </a:t>
            </a:r>
            <a:r>
              <a:rPr lang="en-US" b="1" dirty="0" err="1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Scrollmaps</a:t>
            </a:r>
            <a:r>
              <a:rPr lang="en-US" b="1" dirty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, Overlays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7541" y="2043954"/>
            <a:ext cx="6481483" cy="305468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Optimize each page to push people down the 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funnel</a:t>
            </a:r>
          </a:p>
          <a:p>
            <a:pPr lvl="1"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Find 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out what your viewers are clicking 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on</a:t>
            </a:r>
          </a:p>
          <a:p>
            <a:pPr lvl="1"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Find 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out where people lose interest on your 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page</a:t>
            </a:r>
          </a:p>
          <a:p>
            <a:pPr lvl="1"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Learn 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if there is a better place to put a CTA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.</a:t>
            </a:r>
            <a:endParaRPr lang="en-US" dirty="0">
              <a:solidFill>
                <a:srgbClr val="263580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46" y="1893124"/>
            <a:ext cx="5271999" cy="384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1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7541" y="865411"/>
            <a:ext cx="11295529" cy="1027713"/>
          </a:xfrm>
          <a:prstGeom prst="rect">
            <a:avLst/>
          </a:prstGeom>
        </p:spPr>
        <p:txBody>
          <a:bodyPr tIns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Google Analytics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7541" y="2043954"/>
            <a:ext cx="11295529" cy="216828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Track users flow down your funnel by campaign, </a:t>
            </a:r>
            <a:r>
              <a:rPr lang="en-US" dirty="0" err="1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adgroup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, ad, or search 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term</a:t>
            </a:r>
          </a:p>
          <a:p>
            <a:pPr lvl="1"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Using 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funnel visualization, behavior flow, or content drilldown 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reports</a:t>
            </a:r>
          </a:p>
          <a:p>
            <a:pPr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Trigger 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events when certain elements such as a submit button or video are clicked.</a:t>
            </a:r>
          </a:p>
        </p:txBody>
      </p:sp>
    </p:spTree>
    <p:extLst>
      <p:ext uri="{BB962C8B-B14F-4D97-AF65-F5344CB8AC3E}">
        <p14:creationId xmlns:p14="http://schemas.microsoft.com/office/powerpoint/2010/main" val="6940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4" name="Picture 2" descr="https://lh6.googleusercontent.com/QHpstqzGu1QXDutXgyuB00UtuHLjtAFjExWe08o-VRgmcuGUY5Y65zV-OL05sTH2p7f6s_EkMwzRJL1mk7HR46-ZRef6lRy6kfNEthjhAnpc1toqgEHSsCfnpsBfCvtybALVuVr1v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60" y="1068397"/>
            <a:ext cx="11273118" cy="495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35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33052" y="2925873"/>
            <a:ext cx="9015805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Want To Learn More About The Competition?</a:t>
            </a:r>
            <a:endParaRPr lang="en-US" b="1" dirty="0">
              <a:solidFill>
                <a:srgbClr val="263580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19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7541" y="865411"/>
            <a:ext cx="11295529" cy="1027713"/>
          </a:xfrm>
          <a:prstGeom prst="rect">
            <a:avLst/>
          </a:prstGeom>
        </p:spPr>
        <p:txBody>
          <a:bodyPr tIns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Spyfu</a:t>
            </a:r>
            <a:r>
              <a:rPr lang="en-US" b="1" dirty="0" smtClean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 &amp; </a:t>
            </a:r>
            <a:r>
              <a:rPr lang="en-US" b="1" dirty="0" err="1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Ahref</a:t>
            </a:r>
            <a:endParaRPr lang="en-US" b="1" dirty="0">
              <a:solidFill>
                <a:srgbClr val="263580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7541" y="2043954"/>
            <a:ext cx="10784541" cy="416832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You can learn: </a:t>
            </a:r>
            <a:endParaRPr lang="en-US" dirty="0" smtClean="0">
              <a:solidFill>
                <a:srgbClr val="263580"/>
              </a:solidFill>
              <a:latin typeface="Lucida Grande" charset="0"/>
              <a:ea typeface="Lucida Grande" charset="0"/>
              <a:cs typeface="Lucida Grande" charset="0"/>
            </a:endParaRPr>
          </a:p>
          <a:p>
            <a:pPr lvl="1"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What 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keywords other companies have advertised 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for</a:t>
            </a:r>
          </a:p>
          <a:p>
            <a:pPr lvl="1"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What 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their ads looked 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like </a:t>
            </a:r>
          </a:p>
          <a:p>
            <a:pPr lvl="1"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If 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they stopped advertising for certain 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keywords</a:t>
            </a:r>
          </a:p>
          <a:p>
            <a:pPr lvl="1"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An 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estimate of what they were 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paying</a:t>
            </a:r>
          </a:p>
          <a:p>
            <a:pPr lvl="1"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What 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their landing pages looked 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like</a:t>
            </a:r>
          </a:p>
          <a:p>
            <a:pPr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 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Find out: </a:t>
            </a:r>
            <a:endParaRPr lang="en-US" dirty="0" smtClean="0">
              <a:solidFill>
                <a:srgbClr val="263580"/>
              </a:solidFill>
              <a:latin typeface="Lucida Grande" charset="0"/>
              <a:ea typeface="Lucida Grande" charset="0"/>
              <a:cs typeface="Lucida Grande" charset="0"/>
            </a:endParaRPr>
          </a:p>
          <a:p>
            <a:pPr lvl="1"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What 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keywords the competition is ranking 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for</a:t>
            </a:r>
          </a:p>
          <a:p>
            <a:pPr lvl="1"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Where 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their links are coming 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from</a:t>
            </a:r>
          </a:p>
          <a:p>
            <a:pPr lvl="1"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What 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content is trending on your topic</a:t>
            </a:r>
          </a:p>
        </p:txBody>
      </p:sp>
    </p:spTree>
    <p:extLst>
      <p:ext uri="{BB962C8B-B14F-4D97-AF65-F5344CB8AC3E}">
        <p14:creationId xmlns:p14="http://schemas.microsoft.com/office/powerpoint/2010/main" val="353590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706" y="838994"/>
            <a:ext cx="11816588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What is SEO?</a:t>
            </a:r>
            <a:endParaRPr lang="en-US" b="1" dirty="0">
              <a:solidFill>
                <a:srgbClr val="263580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57200" y="1666867"/>
            <a:ext cx="11389659" cy="1305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Search Engine Optimization (SEO):  is the process of optimizing your website for a search engine such as Google Yahoo or Bing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.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7199" y="3619516"/>
            <a:ext cx="11389659" cy="6588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With SEO you can: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198" y="4156287"/>
            <a:ext cx="11389659" cy="6588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Obtain more targeted traffic to your website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0" y="4724841"/>
            <a:ext cx="11389659" cy="6588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Increase website </a:t>
            </a:r>
            <a:r>
              <a:rPr lang="en-US" sz="2800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conversions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57200" y="5293395"/>
            <a:ext cx="11389659" cy="6588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>
              <a:lnSpc>
                <a:spcPct val="150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Lower your marketing budget in the long term. </a:t>
            </a:r>
            <a:endParaRPr lang="en-US" sz="2800" dirty="0" smtClean="0">
              <a:solidFill>
                <a:srgbClr val="263580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2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74" y="1201509"/>
            <a:ext cx="10746889" cy="427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61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7541" y="865411"/>
            <a:ext cx="11295529" cy="1027713"/>
          </a:xfrm>
          <a:prstGeom prst="rect">
            <a:avLst/>
          </a:prstGeom>
        </p:spPr>
        <p:txBody>
          <a:bodyPr tIns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Bonus: Google Data Studio Beta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7542" y="2043954"/>
            <a:ext cx="6575612" cy="285924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Create styled reports by importing Analytics, </a:t>
            </a:r>
            <a:r>
              <a:rPr lang="en-US" dirty="0" err="1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Adwords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, or Spreadsheet 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data</a:t>
            </a:r>
          </a:p>
          <a:p>
            <a:pPr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Style 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pages, reports, or specific 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graphs</a:t>
            </a:r>
          </a:p>
          <a:p>
            <a:pPr fontAlgn="base"/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Easy </a:t>
            </a: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filter and interactive 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options</a:t>
            </a:r>
          </a:p>
          <a:p>
            <a:pPr marL="0" indent="0" fontAlgn="base">
              <a:buNone/>
            </a:pPr>
            <a:r>
              <a:rPr lang="en-US" sz="1600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  <a:hlinkClick r:id="rId2"/>
              </a:rPr>
              <a:t>https</a:t>
            </a:r>
            <a:r>
              <a:rPr lang="en-US" sz="1600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  <a:hlinkClick r:id="rId2"/>
              </a:rPr>
              <a:t>://</a:t>
            </a:r>
            <a:r>
              <a:rPr lang="en-US" sz="1600" dirty="0" err="1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  <a:hlinkClick r:id="rId2"/>
              </a:rPr>
              <a:t>datastudio.google.com</a:t>
            </a:r>
            <a:r>
              <a:rPr lang="en-US" sz="1600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  <a:hlinkClick r:id="rId2"/>
              </a:rPr>
              <a:t>/?hl=</a:t>
            </a:r>
            <a:r>
              <a:rPr lang="en-US" sz="1600" dirty="0" err="1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  <a:hlinkClick r:id="rId2"/>
              </a:rPr>
              <a:t>en</a:t>
            </a:r>
            <a:r>
              <a:rPr lang="en-US" sz="1600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  <a:hlinkClick r:id="rId2"/>
              </a:rPr>
              <a:t>#/org//reporting/0B_U5RNpwhcE6SF85TENURnc4UjA/page/1M</a:t>
            </a:r>
            <a:endParaRPr lang="en-US" sz="1600" dirty="0">
              <a:solidFill>
                <a:srgbClr val="263580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pic>
        <p:nvPicPr>
          <p:cNvPr id="5122" name="Picture 2" descr="https://lh3.googleusercontent.com/UhapyHC3Zm4_OCK8Ecx3V7RX1gHYP6jl_tpXqmBaTSCxQqRmtUENrvYFumo3AdVJc7dhQCgjH1bWeMBchFuvgbqZK99S_Zuvf6c3EEIwuO_HsOpTFCBEgen9iXebIKIM2e9ubGWNUX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484" y="1707776"/>
            <a:ext cx="3290505" cy="439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48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60929" y="3178781"/>
            <a:ext cx="9421906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How Does It </a:t>
            </a:r>
            <a:r>
              <a:rPr lang="en-US" b="1" dirty="0" smtClean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Work?</a:t>
            </a:r>
            <a:endParaRPr lang="en-US" b="1" dirty="0">
              <a:solidFill>
                <a:srgbClr val="263580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7542" y="865411"/>
            <a:ext cx="6481482" cy="1027713"/>
          </a:xfrm>
          <a:prstGeom prst="rect">
            <a:avLst/>
          </a:prstGeom>
        </p:spPr>
        <p:txBody>
          <a:bodyPr tIns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Create A Keyword List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60504" y="1903883"/>
            <a:ext cx="8700780" cy="6588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Create a list of keywords related to your goal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.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660504" y="2734237"/>
            <a:ext cx="8700780" cy="1305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Make sure the keywords bring in a noticeable amount of traffic.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660504" y="4039402"/>
            <a:ext cx="8700780" cy="6588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Remember High Search = High Competition</a:t>
            </a:r>
            <a:endParaRPr lang="en-US" dirty="0" smtClean="0">
              <a:solidFill>
                <a:srgbClr val="263580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97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1195387"/>
            <a:ext cx="9315450" cy="4467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328737"/>
            <a:ext cx="9134475" cy="440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275" y="1266824"/>
            <a:ext cx="9305925" cy="4429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0" y="1366837"/>
            <a:ext cx="92202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85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7542" y="865411"/>
            <a:ext cx="6481482" cy="1027713"/>
          </a:xfrm>
          <a:prstGeom prst="rect">
            <a:avLst/>
          </a:prstGeom>
        </p:spPr>
        <p:txBody>
          <a:bodyPr tIns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Creating The Content</a:t>
            </a:r>
            <a:endParaRPr lang="en-US" b="1" dirty="0">
              <a:solidFill>
                <a:srgbClr val="263580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60504" y="2043954"/>
            <a:ext cx="8700780" cy="6588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Focus on quality above all else. 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660504" y="3267144"/>
            <a:ext cx="8700780" cy="6588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Make it engaging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60504" y="2605618"/>
            <a:ext cx="8700780" cy="6588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Make it informative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660504" y="3994665"/>
            <a:ext cx="8700780" cy="6588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Include several CTA’s</a:t>
            </a:r>
          </a:p>
        </p:txBody>
      </p:sp>
    </p:spTree>
    <p:extLst>
      <p:ext uri="{BB962C8B-B14F-4D97-AF65-F5344CB8AC3E}">
        <p14:creationId xmlns:p14="http://schemas.microsoft.com/office/powerpoint/2010/main" val="343002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97542" y="865411"/>
            <a:ext cx="6481482" cy="1027713"/>
          </a:xfrm>
          <a:prstGeom prst="rect">
            <a:avLst/>
          </a:prstGeom>
        </p:spPr>
        <p:txBody>
          <a:bodyPr tIns="0" anchor="t" anchorCtr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Optimize Your Content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97542" y="1893124"/>
            <a:ext cx="10818158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Include it in the search engine listing title and description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.</a:t>
            </a:r>
            <a:endParaRPr lang="en-US" dirty="0">
              <a:solidFill>
                <a:srgbClr val="263580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97542" y="2595432"/>
            <a:ext cx="9941104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Make sure to use your keyword in article subheadings.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97541" y="3333379"/>
            <a:ext cx="11261072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Try to use the keyword several times within the article as well.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497541" y="4087910"/>
            <a:ext cx="9941104" cy="4801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/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Don’t use your keyword too many times!</a:t>
            </a:r>
          </a:p>
        </p:txBody>
      </p:sp>
    </p:spTree>
    <p:extLst>
      <p:ext uri="{BB962C8B-B14F-4D97-AF65-F5344CB8AC3E}">
        <p14:creationId xmlns:p14="http://schemas.microsoft.com/office/powerpoint/2010/main" val="28655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2" y="1012818"/>
            <a:ext cx="11696700" cy="51244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49" y="1268713"/>
            <a:ext cx="11591925" cy="4972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62" y="1268713"/>
            <a:ext cx="115824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499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3C827A-E86B-ED4D-80D8-CBD20B6C0A6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1706" y="838994"/>
            <a:ext cx="11816588" cy="1027713"/>
          </a:xfrm>
          <a:prstGeom prst="rect">
            <a:avLst/>
          </a:prstGeom>
        </p:spPr>
        <p:txBody>
          <a:bodyPr t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 smtClean="0">
                <a:solidFill>
                  <a:srgbClr val="263580"/>
                </a:solidFill>
                <a:latin typeface="Lucida Sans Demibold Roman" charset="0"/>
                <a:ea typeface="Lucida Sans Demibold Roman" charset="0"/>
                <a:cs typeface="Lucida Sans Demibold Roman" charset="0"/>
              </a:rPr>
              <a:t>Content Promotion</a:t>
            </a:r>
            <a:endParaRPr lang="en-US" b="1" dirty="0">
              <a:solidFill>
                <a:srgbClr val="263580"/>
              </a:solidFill>
              <a:latin typeface="Lucida Sans Demibold Roman" charset="0"/>
              <a:ea typeface="Lucida Sans Demibold Roman" charset="0"/>
              <a:cs typeface="Lucida Sans Demibold Roman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57201" y="1666299"/>
            <a:ext cx="11389659" cy="6588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The most important part of SEO is </a:t>
            </a:r>
            <a:r>
              <a:rPr lang="en-US" dirty="0" smtClean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promotion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457200" y="2325702"/>
            <a:ext cx="11389659" cy="6588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Promotion creates links or vouchers back to your content</a:t>
            </a:r>
            <a:endParaRPr lang="en-US" dirty="0" smtClean="0">
              <a:solidFill>
                <a:srgbClr val="263580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457201" y="3139043"/>
            <a:ext cx="11389659" cy="65883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Not all vouchers are created equal</a:t>
            </a:r>
            <a:endParaRPr lang="en-US" dirty="0" smtClean="0">
              <a:solidFill>
                <a:srgbClr val="263580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457201" y="3956227"/>
            <a:ext cx="11389659" cy="13051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50000"/>
              </a:lnSpc>
              <a:buFont typeface="Arial" charset="0"/>
              <a:buChar char="•"/>
            </a:pPr>
            <a:r>
              <a:rPr lang="en-US" dirty="0">
                <a:solidFill>
                  <a:srgbClr val="263580"/>
                </a:solidFill>
                <a:latin typeface="Lucida Grande" charset="0"/>
                <a:ea typeface="Lucida Grande" charset="0"/>
                <a:cs typeface="Lucida Grande" charset="0"/>
              </a:rPr>
              <a:t>Can be outside of the mystery shopping industry depending on the topic of your content.</a:t>
            </a:r>
            <a:endParaRPr lang="en-US" dirty="0" smtClean="0">
              <a:solidFill>
                <a:srgbClr val="263580"/>
              </a:solidFill>
              <a:latin typeface="Lucida Grande" charset="0"/>
              <a:ea typeface="Lucida Grande" charset="0"/>
              <a:cs typeface="Lucida Gran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19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507</Words>
  <Application>Microsoft Office PowerPoint</Application>
  <PresentationFormat>Widescreen</PresentationFormat>
  <Paragraphs>88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Lucida Grande</vt:lpstr>
      <vt:lpstr>Lucida Sans Demibold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B</dc:creator>
  <cp:lastModifiedBy>Tony B</cp:lastModifiedBy>
  <cp:revision>1</cp:revision>
  <dcterms:created xsi:type="dcterms:W3CDTF">2016-11-09T21:00:45Z</dcterms:created>
  <dcterms:modified xsi:type="dcterms:W3CDTF">2016-11-09T21:01:17Z</dcterms:modified>
</cp:coreProperties>
</file>