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323" r:id="rId3"/>
    <p:sldId id="317" r:id="rId4"/>
    <p:sldId id="319" r:id="rId5"/>
    <p:sldId id="320" r:id="rId6"/>
    <p:sldId id="318" r:id="rId7"/>
    <p:sldId id="321" r:id="rId8"/>
    <p:sldId id="322" r:id="rId9"/>
    <p:sldId id="324" r:id="rId10"/>
    <p:sldId id="325" r:id="rId11"/>
    <p:sldId id="327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580"/>
    <a:srgbClr val="5B5B8C"/>
    <a:srgbClr val="B23E3E"/>
    <a:srgbClr val="4774B2"/>
    <a:srgbClr val="8C7531"/>
    <a:srgbClr val="5C6647"/>
    <a:srgbClr val="8C4F23"/>
    <a:srgbClr val="595043"/>
    <a:srgbClr val="009245"/>
    <a:srgbClr val="00B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5" autoAdjust="0"/>
    <p:restoredTop sz="94643" autoAdjust="0"/>
  </p:normalViewPr>
  <p:slideViewPr>
    <p:cSldViewPr snapToGrid="0" snapToObjects="1">
      <p:cViewPr>
        <p:scale>
          <a:sx n="66" d="100"/>
          <a:sy n="66" d="100"/>
        </p:scale>
        <p:origin x="1216" y="13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89602-2AA9-D244-B2DC-ED2E4CD0BFF9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218F3-EBEF-CE47-9654-FC257D0C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64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14E8-D1F8-5D41-A76B-FA7B5E8CCC0C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D65B8-C440-B843-B6E2-7D30387F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2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0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5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1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51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5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7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s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B8C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5B5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5B5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9" y="279558"/>
            <a:ext cx="961757" cy="22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0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ol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3E3E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B2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B2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69" y="130557"/>
            <a:ext cx="508000" cy="48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rf Merch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3580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263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263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59" y="193745"/>
            <a:ext cx="861856" cy="36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2600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992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992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5" y="182513"/>
            <a:ext cx="571625" cy="43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8D6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00B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00B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" y="274026"/>
            <a:ext cx="1087550" cy="2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8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oVer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245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00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9" y="256708"/>
            <a:ext cx="873026" cy="26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043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595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595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4" y="251268"/>
            <a:ext cx="885613" cy="2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4F23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8C4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8C4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5" y="180372"/>
            <a:ext cx="872949" cy="38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4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647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5C66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5C66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07" y="338867"/>
            <a:ext cx="1015091" cy="17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2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753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8C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8C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" y="169324"/>
            <a:ext cx="909667" cy="43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ul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74B2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8120" y="228600"/>
            <a:ext cx="11795760" cy="6400800"/>
          </a:xfrm>
          <a:prstGeom prst="rect">
            <a:avLst/>
          </a:prstGeom>
          <a:solidFill>
            <a:schemeClr val="bg1"/>
          </a:solidFill>
          <a:ln w="2286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5510" y="0"/>
            <a:ext cx="1280160" cy="731520"/>
          </a:xfrm>
          <a:prstGeom prst="roundRect">
            <a:avLst/>
          </a:prstGeom>
          <a:solidFill>
            <a:srgbClr val="477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11545555" y="0"/>
            <a:ext cx="640933" cy="731520"/>
          </a:xfrm>
          <a:prstGeom prst="roundRect">
            <a:avLst/>
          </a:prstGeom>
          <a:solidFill>
            <a:srgbClr val="477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063" y="180372"/>
            <a:ext cx="564231" cy="415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 baseline="0">
                <a:solidFill>
                  <a:schemeClr val="bg1"/>
                </a:solidFill>
              </a:defRPr>
            </a:lvl1pPr>
          </a:lstStyle>
          <a:p>
            <a:fld id="{723C827A-E86B-ED4D-80D8-CBD20B6C0A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0" y="125480"/>
            <a:ext cx="508000" cy="47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4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7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7" r:id="rId6"/>
    <p:sldLayoutId id="2147483658" r:id="rId7"/>
    <p:sldLayoutId id="2147483653" r:id="rId8"/>
    <p:sldLayoutId id="2147483655" r:id="rId9"/>
    <p:sldLayoutId id="2147483656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assierulez.wordpress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83" y="1173313"/>
            <a:ext cx="5103906" cy="47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542" y="865411"/>
            <a:ext cx="6096392" cy="5273353"/>
          </a:xfrm>
          <a:prstGeom prst="rect">
            <a:avLst/>
          </a:prstGeom>
        </p:spPr>
        <p:txBody>
          <a:bodyPr tIns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 stacking with .</a:t>
            </a:r>
            <a:r>
              <a:rPr lang="en-US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orifQ</a:t>
            </a:r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/>
            </a:r>
            <a:b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</a:br>
            <a:endParaRPr lang="en-US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The top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RuleSet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is in conflict and we want to fix it</a:t>
            </a: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We will build from the target question (Q3151) both instances where it will disappear</a:t>
            </a: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This requires rewriting the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RuleSet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into two different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RuleZ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, one of which uses .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orifQ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to link two checks, as seen the in bottom set</a:t>
            </a:r>
          </a:p>
          <a:p>
            <a:pPr marL="571500" indent="-571500">
              <a:buFont typeface="Arial"/>
              <a:buChar char="•"/>
            </a:pPr>
            <a:endParaRPr lang="en-US" sz="25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934" y="1074976"/>
            <a:ext cx="3701666" cy="20211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162" y="3332409"/>
            <a:ext cx="2984941" cy="2806355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10800000" flipH="1">
            <a:off x="6844345" y="3577231"/>
            <a:ext cx="1539330" cy="1520254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542" y="865411"/>
            <a:ext cx="6096392" cy="5273353"/>
          </a:xfrm>
          <a:prstGeom prst="rect">
            <a:avLst/>
          </a:prstGeom>
        </p:spPr>
        <p:txBody>
          <a:bodyPr tIns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.</a:t>
            </a:r>
            <a:r>
              <a:rPr lang="en-US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setValue</a:t>
            </a:r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/>
            </a:r>
            <a:b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</a:br>
            <a:endParaRPr lang="en-US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A great way to automate forms</a:t>
            </a: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Will answer questions based on a trigger</a:t>
            </a: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Examples include waves, previous questions, locations, or any other check you can make with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RuleZ</a:t>
            </a: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You can also set the value to the answer of another question</a:t>
            </a:r>
          </a:p>
          <a:p>
            <a:pPr marL="342900" indent="-342900">
              <a:buFont typeface="Arial"/>
              <a:buChar char="•"/>
            </a:pP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endParaRPr lang="en-US" sz="25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325" y="1445519"/>
            <a:ext cx="2776757" cy="375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706" y="2975053"/>
            <a:ext cx="11816588" cy="1027713"/>
          </a:xfrm>
          <a:prstGeom prst="rect">
            <a:avLst/>
          </a:prstGeom>
        </p:spPr>
        <p:txBody>
          <a:bodyPr t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835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706" y="819750"/>
            <a:ext cx="11816588" cy="1027713"/>
          </a:xfrm>
          <a:prstGeom prst="rect">
            <a:avLst/>
          </a:prstGeom>
        </p:spPr>
        <p:txBody>
          <a:bodyPr t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Stuff </a:t>
            </a:r>
            <a:r>
              <a:rPr lang="en-US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RuleZ</a:t>
            </a:r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Can Do!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313" y="1847463"/>
            <a:ext cx="1045670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Check if the store is open or closed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Make sure the shopper is doing the shop on the right day/time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Appear and Disappear relevant questions based on responses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Set answers based on questions/waves/locations/levels/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etc</a:t>
            </a: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285750" indent="-285750">
              <a:buFont typeface="Arial"/>
              <a:buChar char="•"/>
            </a:pPr>
            <a:endParaRPr lang="en-US" sz="2400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706" y="838994"/>
            <a:ext cx="11816588" cy="1027713"/>
          </a:xfrm>
          <a:prstGeom prst="rect">
            <a:avLst/>
          </a:prstGeom>
        </p:spPr>
        <p:txBody>
          <a:bodyPr t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Quick Tips and Tricks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666867"/>
            <a:ext cx="11389659" cy="43088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Build from the result you want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200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Bottom up, not top down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3200" dirty="0" err="1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RuleZ</a:t>
            </a:r>
            <a:r>
              <a:rPr lang="en-US" sz="3200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 Map is your best friend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If you see yellow, you may have an overlap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Question settings must match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Set up conditional requirements on the survey beforehand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636" r="13200"/>
          <a:stretch/>
        </p:blipFill>
        <p:spPr>
          <a:xfrm>
            <a:off x="7831358" y="2574612"/>
            <a:ext cx="4015501" cy="13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541" y="788999"/>
            <a:ext cx="10758834" cy="2540178"/>
          </a:xfrm>
          <a:prstGeom prst="rect">
            <a:avLst/>
          </a:prstGeom>
        </p:spPr>
        <p:txBody>
          <a:bodyPr tIns="0" anchor="t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Open/Close Check</a:t>
            </a:r>
            <a:b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</a:br>
            <a:endParaRPr lang="en-US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Q11 is a question with 3 responses about the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giftshop</a:t>
            </a: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1 is open, 2 is closed, 3 is N/A (if the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giftshop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isn’t part of the survey)</a:t>
            </a:r>
          </a:p>
          <a:p>
            <a:pPr marL="571500" indent="-571500">
              <a:buFont typeface="Arial"/>
              <a:buChar char="•"/>
            </a:pP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We want to hide 3 sections (1, 2, 3) when the </a:t>
            </a:r>
            <a:r>
              <a:rPr lang="en-US" sz="24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giftshop</a:t>
            </a:r>
            <a:r>
              <a:rPr lang="en-US" sz="24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is closed or n/a</a:t>
            </a:r>
          </a:p>
          <a:p>
            <a:pPr marL="571500" indent="-571500">
              <a:buFont typeface="Arial"/>
              <a:buChar char="•"/>
            </a:pPr>
            <a:endParaRPr lang="en-US" sz="24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1028700" lvl="1" indent="-571500">
              <a:buFont typeface="Arial"/>
              <a:buChar char="•"/>
            </a:pPr>
            <a:endParaRPr lang="en-US" sz="100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563" t="3063" r="2598" b="72909"/>
          <a:stretch/>
        </p:blipFill>
        <p:spPr>
          <a:xfrm>
            <a:off x="864723" y="3771221"/>
            <a:ext cx="10391652" cy="190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706" y="838994"/>
            <a:ext cx="11816588" cy="1027713"/>
          </a:xfrm>
          <a:prstGeom prst="rect">
            <a:avLst/>
          </a:prstGeom>
        </p:spPr>
        <p:txBody>
          <a:bodyPr t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Quick Tips and Tricks (cont.)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666867"/>
            <a:ext cx="11389659" cy="42627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Keep a local copy in a .txt file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Save a new copy each time you update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Test on UAT/STAGE then move to PROD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Keeps your live data safe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For trackers, give support client and survey ID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Also a copy of what you changed/are trying to change</a:t>
            </a:r>
          </a:p>
        </p:txBody>
      </p:sp>
    </p:spTree>
    <p:extLst>
      <p:ext uri="{BB962C8B-B14F-4D97-AF65-F5344CB8AC3E}">
        <p14:creationId xmlns:p14="http://schemas.microsoft.com/office/powerpoint/2010/main" val="9584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541" y="865410"/>
            <a:ext cx="10956522" cy="1768943"/>
          </a:xfrm>
          <a:prstGeom prst="rect">
            <a:avLst/>
          </a:prstGeom>
        </p:spPr>
        <p:txBody>
          <a:bodyPr tIns="0" anchor="t" anchorCtr="0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Time Checks</a:t>
            </a:r>
            <a:br>
              <a:rPr lang="en-US" sz="67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</a:br>
            <a:endParaRPr lang="en-US" sz="4600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46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Q311 is a time question, which are defined in seconds</a:t>
            </a:r>
          </a:p>
          <a:p>
            <a:pPr marL="571500" indent="-571500">
              <a:buFont typeface="Arial"/>
              <a:buChar char="•"/>
            </a:pPr>
            <a:r>
              <a:rPr lang="en-US" sz="46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The shop needs to be done between 9 and 5</a:t>
            </a:r>
          </a:p>
          <a:p>
            <a:pPr marL="571500" indent="-571500">
              <a:buFont typeface="Arial"/>
              <a:buChar char="•"/>
            </a:pPr>
            <a:r>
              <a:rPr lang="en-US" sz="46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So we implement a check to confirm the shop is in this timeline </a:t>
            </a:r>
            <a:endParaRPr lang="en-US" sz="4600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39239"/>
          <a:stretch/>
        </p:blipFill>
        <p:spPr>
          <a:xfrm>
            <a:off x="1077533" y="2634354"/>
            <a:ext cx="9619840" cy="37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1658" y="865411"/>
            <a:ext cx="11806636" cy="1982668"/>
          </a:xfrm>
          <a:prstGeom prst="rect">
            <a:avLst/>
          </a:prstGeom>
        </p:spPr>
        <p:txBody>
          <a:bodyPr tIns="0" anchor="t" anchorCtr="0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Day Check</a:t>
            </a:r>
            <a:b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</a:br>
            <a:endParaRPr lang="en-US" b="1" dirty="0" smtClean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  <a:p>
            <a:pPr marL="571500" indent="-571500">
              <a:buFont typeface="Arial"/>
              <a:buChar char="•"/>
            </a:pPr>
            <a:r>
              <a:rPr lang="en-US" sz="29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.</a:t>
            </a:r>
            <a:r>
              <a:rPr lang="en-US" sz="2900" b="1" dirty="0" err="1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dayIs</a:t>
            </a:r>
            <a:r>
              <a:rPr lang="en-US" sz="29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 allows us to check the day of the week (based on Job Date)</a:t>
            </a:r>
          </a:p>
          <a:p>
            <a:pPr marL="571500" indent="-571500">
              <a:buFont typeface="Arial"/>
              <a:buChar char="•"/>
            </a:pPr>
            <a:r>
              <a:rPr lang="en-US" sz="2900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This allows us to check if the shop was done on the week or the weekend and fill out a checkbox stating so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576" y="2662884"/>
            <a:ext cx="8697205" cy="368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706" y="838994"/>
            <a:ext cx="11816588" cy="1027713"/>
          </a:xfrm>
          <a:prstGeom prst="rect">
            <a:avLst/>
          </a:prstGeom>
        </p:spPr>
        <p:txBody>
          <a:bodyPr t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Quick Tips and Tricks (end)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666867"/>
            <a:ext cx="11389659" cy="457304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.appear/.disappear a question all at once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Build one big rule out of the smaller ones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Use .</a:t>
            </a:r>
            <a:r>
              <a:rPr lang="en-US" dirty="0" err="1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andifQ</a:t>
            </a: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 or .</a:t>
            </a:r>
            <a:r>
              <a:rPr lang="en-US" dirty="0" err="1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orifQ</a:t>
            </a: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 to link them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Avoids conflicts and errors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Read the documentation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  <a:hlinkClick r:id="rId3"/>
              </a:rPr>
              <a:t>https://sassierulez.wordpress.com</a:t>
            </a: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  <a:hlinkClick r:id="rId3"/>
              </a:rPr>
              <a:t>/</a:t>
            </a:r>
            <a:endParaRPr lang="en-US" dirty="0" smtClean="0">
              <a:solidFill>
                <a:srgbClr val="4774B2"/>
              </a:solidFill>
              <a:latin typeface="Lucida Grande" charset="0"/>
              <a:ea typeface="Lucida Grande" charset="0"/>
              <a:cs typeface="Lucida Grande" charset="0"/>
            </a:endParaRP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4774B2"/>
                </a:solidFill>
                <a:latin typeface="Lucida Grande" charset="0"/>
                <a:ea typeface="Lucida Grande" charset="0"/>
                <a:cs typeface="Lucida Grande" charset="0"/>
              </a:rPr>
              <a:t>It’s the reference I use and evangelize </a:t>
            </a:r>
          </a:p>
        </p:txBody>
      </p:sp>
    </p:spTree>
    <p:extLst>
      <p:ext uri="{BB962C8B-B14F-4D97-AF65-F5344CB8AC3E}">
        <p14:creationId xmlns:p14="http://schemas.microsoft.com/office/powerpoint/2010/main" val="41806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3C827A-E86B-ED4D-80D8-CBD20B6C0A6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542" y="865411"/>
            <a:ext cx="6481482" cy="1027713"/>
          </a:xfrm>
          <a:prstGeom prst="rect">
            <a:avLst/>
          </a:prstGeom>
        </p:spPr>
        <p:txBody>
          <a:bodyPr tIns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4774B2"/>
                </a:solidFill>
                <a:latin typeface="Lucida Sans Demibold Roman" charset="0"/>
                <a:ea typeface="Lucida Sans Demibold Roman" charset="0"/>
                <a:cs typeface="Lucida Sans Demibold Roman" charset="0"/>
              </a:rPr>
              <a:t>.disappear stacking</a:t>
            </a:r>
            <a:endParaRPr lang="en-US" b="1" dirty="0">
              <a:solidFill>
                <a:srgbClr val="4774B2"/>
              </a:solidFill>
              <a:latin typeface="Lucida Sans Demibold Roman" charset="0"/>
              <a:ea typeface="Lucida Sans Demibold Roman" charset="0"/>
              <a:cs typeface="Lucida Sans Demibold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1" y="1893124"/>
            <a:ext cx="7373757" cy="6855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8213" y="1893124"/>
            <a:ext cx="3311666" cy="3765685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 flipH="1">
            <a:off x="3886814" y="2790344"/>
            <a:ext cx="2559141" cy="2251521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8069</TotalTime>
  <Words>219</Words>
  <Application>Microsoft Macintosh PowerPoint</Application>
  <PresentationFormat>Widescreen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Grande</vt:lpstr>
      <vt:lpstr>Lucida Sans Demibold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jimpogosurf@gmail.com</dc:creator>
  <cp:lastModifiedBy>John Hsu</cp:lastModifiedBy>
  <cp:revision>102</cp:revision>
  <dcterms:created xsi:type="dcterms:W3CDTF">2016-09-09T18:04:47Z</dcterms:created>
  <dcterms:modified xsi:type="dcterms:W3CDTF">2016-11-09T18:41:57Z</dcterms:modified>
</cp:coreProperties>
</file>