
<file path=[Content_Types].xml><?xml version="1.0" encoding="utf-8"?>
<Types xmlns="http://schemas.openxmlformats.org/package/2006/content-types">
  <Default Extension="xml" ContentType="application/xml"/>
  <Default Extension="mp4" ContentType="video/mp4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648" r:id="rId1"/>
  </p:sldMasterIdLst>
  <p:notesMasterIdLst>
    <p:notesMasterId r:id="rId19"/>
  </p:notesMasterIdLst>
  <p:sldIdLst>
    <p:sldId id="263" r:id="rId2"/>
    <p:sldId id="257" r:id="rId3"/>
    <p:sldId id="264" r:id="rId4"/>
    <p:sldId id="265" r:id="rId5"/>
    <p:sldId id="274" r:id="rId6"/>
    <p:sldId id="272" r:id="rId7"/>
    <p:sldId id="273" r:id="rId8"/>
    <p:sldId id="266" r:id="rId9"/>
    <p:sldId id="276" r:id="rId10"/>
    <p:sldId id="275" r:id="rId11"/>
    <p:sldId id="267" r:id="rId12"/>
    <p:sldId id="268" r:id="rId13"/>
    <p:sldId id="269" r:id="rId14"/>
    <p:sldId id="277" r:id="rId15"/>
    <p:sldId id="270" r:id="rId16"/>
    <p:sldId id="278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3580"/>
    <a:srgbClr val="5B5B8C"/>
    <a:srgbClr val="B23E3E"/>
    <a:srgbClr val="4774B2"/>
    <a:srgbClr val="8C7531"/>
    <a:srgbClr val="5C6647"/>
    <a:srgbClr val="8C4F23"/>
    <a:srgbClr val="595043"/>
    <a:srgbClr val="009245"/>
    <a:srgbClr val="00B8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7" autoAdjust="0"/>
    <p:restoredTop sz="65934" autoAdjust="0"/>
  </p:normalViewPr>
  <p:slideViewPr>
    <p:cSldViewPr snapToGrid="0" snapToObjects="1">
      <p:cViewPr varScale="1">
        <p:scale>
          <a:sx n="81" d="100"/>
          <a:sy n="81" d="100"/>
        </p:scale>
        <p:origin x="9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814E8-D1F8-5D41-A76B-FA7B5E8CCC0C}" type="datetimeFigureOut">
              <a:rPr lang="en-US" smtClean="0"/>
              <a:t>11/9/16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D65B8-C440-B843-B6E2-7D30387F2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62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128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43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14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487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136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403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073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493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76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52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28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30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34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94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7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25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03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B5B8C"/>
          </a:solidFill>
          <a:ln w="2286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98120" y="228600"/>
            <a:ext cx="11795760" cy="6400800"/>
          </a:xfrm>
          <a:prstGeom prst="rect">
            <a:avLst/>
          </a:prstGeom>
          <a:solidFill>
            <a:schemeClr val="bg1"/>
          </a:solidFill>
          <a:ln w="2286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 userDrawn="1"/>
        </p:nvSpPr>
        <p:spPr>
          <a:xfrm>
            <a:off x="5510" y="0"/>
            <a:ext cx="1280160" cy="731520"/>
          </a:xfrm>
          <a:prstGeom prst="roundRect">
            <a:avLst/>
          </a:prstGeom>
          <a:solidFill>
            <a:srgbClr val="5B5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 userDrawn="1"/>
        </p:nvSpPr>
        <p:spPr>
          <a:xfrm>
            <a:off x="11545555" y="0"/>
            <a:ext cx="640933" cy="731520"/>
          </a:xfrm>
          <a:prstGeom prst="roundRect">
            <a:avLst/>
          </a:prstGeom>
          <a:solidFill>
            <a:srgbClr val="5B5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54063" y="180372"/>
            <a:ext cx="564231" cy="4154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 i="0" baseline="0">
                <a:solidFill>
                  <a:schemeClr val="bg1"/>
                </a:solidFill>
              </a:defRPr>
            </a:lvl1pPr>
          </a:lstStyle>
          <a:p>
            <a:fld id="{723C827A-E86B-ED4D-80D8-CBD20B6C0A6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09" y="279558"/>
            <a:ext cx="961757" cy="22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204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ol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23E3E"/>
          </a:solidFill>
          <a:ln w="2286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98120" y="228600"/>
            <a:ext cx="11795760" cy="6400800"/>
          </a:xfrm>
          <a:prstGeom prst="rect">
            <a:avLst/>
          </a:prstGeom>
          <a:solidFill>
            <a:schemeClr val="bg1"/>
          </a:solidFill>
          <a:ln w="2286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 userDrawn="1"/>
        </p:nvSpPr>
        <p:spPr>
          <a:xfrm>
            <a:off x="5510" y="0"/>
            <a:ext cx="1280160" cy="731520"/>
          </a:xfrm>
          <a:prstGeom prst="roundRect">
            <a:avLst/>
          </a:prstGeom>
          <a:solidFill>
            <a:srgbClr val="B2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 userDrawn="1"/>
        </p:nvSpPr>
        <p:spPr>
          <a:xfrm>
            <a:off x="11545555" y="0"/>
            <a:ext cx="640933" cy="731520"/>
          </a:xfrm>
          <a:prstGeom prst="roundRect">
            <a:avLst/>
          </a:prstGeom>
          <a:solidFill>
            <a:srgbClr val="B2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54063" y="180372"/>
            <a:ext cx="564231" cy="4154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 i="0" baseline="0">
                <a:solidFill>
                  <a:schemeClr val="bg1"/>
                </a:solidFill>
              </a:defRPr>
            </a:lvl1pPr>
          </a:lstStyle>
          <a:p>
            <a:fld id="{723C827A-E86B-ED4D-80D8-CBD20B6C0A6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69" y="130557"/>
            <a:ext cx="508000" cy="48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84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rf Merch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3580"/>
          </a:solidFill>
          <a:ln w="2286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198120" y="228600"/>
            <a:ext cx="11795760" cy="6400800"/>
          </a:xfrm>
          <a:prstGeom prst="rect">
            <a:avLst/>
          </a:prstGeom>
          <a:solidFill>
            <a:schemeClr val="bg1"/>
          </a:solidFill>
          <a:ln w="2286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 userDrawn="1"/>
        </p:nvSpPr>
        <p:spPr>
          <a:xfrm>
            <a:off x="5510" y="0"/>
            <a:ext cx="1280160" cy="731520"/>
          </a:xfrm>
          <a:prstGeom prst="roundRect">
            <a:avLst/>
          </a:prstGeom>
          <a:solidFill>
            <a:srgbClr val="263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 userDrawn="1"/>
        </p:nvSpPr>
        <p:spPr>
          <a:xfrm>
            <a:off x="11545555" y="0"/>
            <a:ext cx="640933" cy="731520"/>
          </a:xfrm>
          <a:prstGeom prst="roundRect">
            <a:avLst/>
          </a:prstGeom>
          <a:solidFill>
            <a:srgbClr val="263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54063" y="180372"/>
            <a:ext cx="564231" cy="4154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 i="0" baseline="0">
                <a:solidFill>
                  <a:schemeClr val="bg1"/>
                </a:solidFill>
              </a:defRPr>
            </a:lvl1pPr>
          </a:lstStyle>
          <a:p>
            <a:fld id="{723C827A-E86B-ED4D-80D8-CBD20B6C0A6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59" y="193745"/>
            <a:ext cx="861856" cy="36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0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g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2600"/>
          </a:solidFill>
          <a:ln w="2286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198120" y="228600"/>
            <a:ext cx="11795760" cy="6400800"/>
          </a:xfrm>
          <a:prstGeom prst="rect">
            <a:avLst/>
          </a:prstGeom>
          <a:solidFill>
            <a:schemeClr val="bg1"/>
          </a:solidFill>
          <a:ln w="2286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 userDrawn="1"/>
        </p:nvSpPr>
        <p:spPr>
          <a:xfrm>
            <a:off x="5510" y="0"/>
            <a:ext cx="1280160" cy="731520"/>
          </a:xfrm>
          <a:prstGeom prst="roundRect">
            <a:avLst/>
          </a:prstGeom>
          <a:solidFill>
            <a:srgbClr val="992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 userDrawn="1"/>
        </p:nvSpPr>
        <p:spPr>
          <a:xfrm>
            <a:off x="11545555" y="0"/>
            <a:ext cx="640933" cy="731520"/>
          </a:xfrm>
          <a:prstGeom prst="roundRect">
            <a:avLst/>
          </a:prstGeom>
          <a:solidFill>
            <a:srgbClr val="992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54063" y="180372"/>
            <a:ext cx="564231" cy="4154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 i="0" baseline="0">
                <a:solidFill>
                  <a:schemeClr val="bg1"/>
                </a:solidFill>
              </a:defRPr>
            </a:lvl1pPr>
          </a:lstStyle>
          <a:p>
            <a:fld id="{723C827A-E86B-ED4D-80D8-CBD20B6C0A6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55" y="182513"/>
            <a:ext cx="571625" cy="43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90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8D6"/>
          </a:solidFill>
          <a:ln w="2286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98120" y="228600"/>
            <a:ext cx="11795760" cy="6400800"/>
          </a:xfrm>
          <a:prstGeom prst="rect">
            <a:avLst/>
          </a:prstGeom>
          <a:solidFill>
            <a:schemeClr val="bg1"/>
          </a:solidFill>
          <a:ln w="2286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 userDrawn="1"/>
        </p:nvSpPr>
        <p:spPr>
          <a:xfrm>
            <a:off x="5510" y="0"/>
            <a:ext cx="1280160" cy="731520"/>
          </a:xfrm>
          <a:prstGeom prst="roundRect">
            <a:avLst/>
          </a:prstGeom>
          <a:solidFill>
            <a:srgbClr val="00B8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 userDrawn="1"/>
        </p:nvSpPr>
        <p:spPr>
          <a:xfrm>
            <a:off x="11545555" y="0"/>
            <a:ext cx="640933" cy="731520"/>
          </a:xfrm>
          <a:prstGeom prst="roundRect">
            <a:avLst/>
          </a:prstGeom>
          <a:solidFill>
            <a:srgbClr val="00B8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54063" y="180372"/>
            <a:ext cx="564231" cy="4154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 i="0" baseline="0">
                <a:solidFill>
                  <a:schemeClr val="bg1"/>
                </a:solidFill>
              </a:defRPr>
            </a:lvl1pPr>
          </a:lstStyle>
          <a:p>
            <a:fld id="{723C827A-E86B-ED4D-80D8-CBD20B6C0A6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8" y="274026"/>
            <a:ext cx="1087550" cy="26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183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oVerif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245"/>
          </a:solidFill>
          <a:ln w="2286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98120" y="228600"/>
            <a:ext cx="11795760" cy="6400800"/>
          </a:xfrm>
          <a:prstGeom prst="rect">
            <a:avLst/>
          </a:prstGeom>
          <a:solidFill>
            <a:schemeClr val="bg1"/>
          </a:solidFill>
          <a:ln w="2286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5510" y="0"/>
            <a:ext cx="1280160" cy="731520"/>
          </a:xfrm>
          <a:prstGeom prst="roundRect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 userDrawn="1"/>
        </p:nvSpPr>
        <p:spPr>
          <a:xfrm>
            <a:off x="11545555" y="0"/>
            <a:ext cx="640933" cy="731520"/>
          </a:xfrm>
          <a:prstGeom prst="roundRect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54063" y="180372"/>
            <a:ext cx="564231" cy="4154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 i="0" baseline="0">
                <a:solidFill>
                  <a:schemeClr val="bg1"/>
                </a:solidFill>
              </a:defRPr>
            </a:lvl1pPr>
          </a:lstStyle>
          <a:p>
            <a:fld id="{723C827A-E86B-ED4D-80D8-CBD20B6C0A6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29" y="256708"/>
            <a:ext cx="873026" cy="26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753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C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043"/>
          </a:solidFill>
          <a:ln w="2286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98120" y="228600"/>
            <a:ext cx="11795760" cy="6400800"/>
          </a:xfrm>
          <a:prstGeom prst="rect">
            <a:avLst/>
          </a:prstGeom>
          <a:solidFill>
            <a:schemeClr val="bg1"/>
          </a:solidFill>
          <a:ln w="2286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 userDrawn="1"/>
        </p:nvSpPr>
        <p:spPr>
          <a:xfrm>
            <a:off x="5510" y="0"/>
            <a:ext cx="1280160" cy="731520"/>
          </a:xfrm>
          <a:prstGeom prst="roundRect">
            <a:avLst/>
          </a:prstGeom>
          <a:solidFill>
            <a:srgbClr val="595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 userDrawn="1"/>
        </p:nvSpPr>
        <p:spPr>
          <a:xfrm>
            <a:off x="11545555" y="0"/>
            <a:ext cx="640933" cy="731520"/>
          </a:xfrm>
          <a:prstGeom prst="roundRect">
            <a:avLst/>
          </a:prstGeom>
          <a:solidFill>
            <a:srgbClr val="595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54063" y="180372"/>
            <a:ext cx="564231" cy="4154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 i="0" baseline="0">
                <a:solidFill>
                  <a:schemeClr val="bg1"/>
                </a:solidFill>
              </a:defRPr>
            </a:lvl1pPr>
          </a:lstStyle>
          <a:p>
            <a:fld id="{723C827A-E86B-ED4D-80D8-CBD20B6C0A6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04" y="251268"/>
            <a:ext cx="885613" cy="27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448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C4F23"/>
          </a:solidFill>
          <a:ln w="2286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98120" y="228600"/>
            <a:ext cx="11795760" cy="6400800"/>
          </a:xfrm>
          <a:prstGeom prst="rect">
            <a:avLst/>
          </a:prstGeom>
          <a:solidFill>
            <a:schemeClr val="bg1"/>
          </a:solidFill>
          <a:ln w="2286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 userDrawn="1"/>
        </p:nvSpPr>
        <p:spPr>
          <a:xfrm>
            <a:off x="5510" y="0"/>
            <a:ext cx="1280160" cy="731520"/>
          </a:xfrm>
          <a:prstGeom prst="roundRect">
            <a:avLst/>
          </a:prstGeom>
          <a:solidFill>
            <a:srgbClr val="8C4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 userDrawn="1"/>
        </p:nvSpPr>
        <p:spPr>
          <a:xfrm>
            <a:off x="11545555" y="0"/>
            <a:ext cx="640933" cy="731520"/>
          </a:xfrm>
          <a:prstGeom prst="roundRect">
            <a:avLst/>
          </a:prstGeom>
          <a:solidFill>
            <a:srgbClr val="8C4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54063" y="180372"/>
            <a:ext cx="564231" cy="4154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 i="0" baseline="0">
                <a:solidFill>
                  <a:schemeClr val="bg1"/>
                </a:solidFill>
              </a:defRPr>
            </a:lvl1pPr>
          </a:lstStyle>
          <a:p>
            <a:fld id="{723C827A-E86B-ED4D-80D8-CBD20B6C0A6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15" y="180372"/>
            <a:ext cx="872949" cy="38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246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mele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C6647"/>
          </a:solidFill>
          <a:ln w="2286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98120" y="228600"/>
            <a:ext cx="11795760" cy="6400800"/>
          </a:xfrm>
          <a:prstGeom prst="rect">
            <a:avLst/>
          </a:prstGeom>
          <a:solidFill>
            <a:schemeClr val="bg1"/>
          </a:solidFill>
          <a:ln w="2286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 userDrawn="1"/>
        </p:nvSpPr>
        <p:spPr>
          <a:xfrm>
            <a:off x="5510" y="0"/>
            <a:ext cx="1280160" cy="731520"/>
          </a:xfrm>
          <a:prstGeom prst="roundRect">
            <a:avLst/>
          </a:prstGeom>
          <a:solidFill>
            <a:srgbClr val="5C6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 userDrawn="1"/>
        </p:nvSpPr>
        <p:spPr>
          <a:xfrm>
            <a:off x="11545555" y="0"/>
            <a:ext cx="640933" cy="731520"/>
          </a:xfrm>
          <a:prstGeom prst="roundRect">
            <a:avLst/>
          </a:prstGeom>
          <a:solidFill>
            <a:srgbClr val="5C6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54063" y="180372"/>
            <a:ext cx="564231" cy="4154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 i="0" baseline="0">
                <a:solidFill>
                  <a:schemeClr val="bg1"/>
                </a:solidFill>
              </a:defRPr>
            </a:lvl1pPr>
          </a:lstStyle>
          <a:p>
            <a:fld id="{723C827A-E86B-ED4D-80D8-CBD20B6C0A6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7" y="338867"/>
            <a:ext cx="1015091" cy="17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426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C7531"/>
          </a:solidFill>
          <a:ln w="2286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98120" y="228600"/>
            <a:ext cx="11795760" cy="6400800"/>
          </a:xfrm>
          <a:prstGeom prst="rect">
            <a:avLst/>
          </a:prstGeom>
          <a:solidFill>
            <a:schemeClr val="bg1"/>
          </a:solidFill>
          <a:ln w="2286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 userDrawn="1"/>
        </p:nvSpPr>
        <p:spPr>
          <a:xfrm>
            <a:off x="5510" y="0"/>
            <a:ext cx="1280160" cy="731520"/>
          </a:xfrm>
          <a:prstGeom prst="roundRect">
            <a:avLst/>
          </a:prstGeom>
          <a:solidFill>
            <a:srgbClr val="8C7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 userDrawn="1"/>
        </p:nvSpPr>
        <p:spPr>
          <a:xfrm>
            <a:off x="11545555" y="0"/>
            <a:ext cx="640933" cy="731520"/>
          </a:xfrm>
          <a:prstGeom prst="roundRect">
            <a:avLst/>
          </a:prstGeom>
          <a:solidFill>
            <a:srgbClr val="8C7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54063" y="180372"/>
            <a:ext cx="564231" cy="4154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 i="0" baseline="0">
                <a:solidFill>
                  <a:schemeClr val="bg1"/>
                </a:solidFill>
              </a:defRPr>
            </a:lvl1pPr>
          </a:lstStyle>
          <a:p>
            <a:fld id="{723C827A-E86B-ED4D-80D8-CBD20B6C0A6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96" y="169324"/>
            <a:ext cx="909667" cy="43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130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ul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74B2"/>
          </a:solidFill>
          <a:ln w="2286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98120" y="228600"/>
            <a:ext cx="11795760" cy="6400800"/>
          </a:xfrm>
          <a:prstGeom prst="rect">
            <a:avLst/>
          </a:prstGeom>
          <a:solidFill>
            <a:schemeClr val="bg1"/>
          </a:solidFill>
          <a:ln w="2286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5510" y="0"/>
            <a:ext cx="1280160" cy="731520"/>
          </a:xfrm>
          <a:prstGeom prst="roundRect">
            <a:avLst/>
          </a:prstGeom>
          <a:solidFill>
            <a:srgbClr val="4774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11545555" y="0"/>
            <a:ext cx="640933" cy="731520"/>
          </a:xfrm>
          <a:prstGeom prst="roundRect">
            <a:avLst/>
          </a:prstGeom>
          <a:solidFill>
            <a:srgbClr val="4774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54063" y="180372"/>
            <a:ext cx="564231" cy="4154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 i="0" baseline="0">
                <a:solidFill>
                  <a:schemeClr val="bg1"/>
                </a:solidFill>
              </a:defRPr>
            </a:lvl1pPr>
          </a:lstStyle>
          <a:p>
            <a:fld id="{723C827A-E86B-ED4D-80D8-CBD20B6C0A6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20" y="125480"/>
            <a:ext cx="508000" cy="47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48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27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2" r:id="rId5"/>
    <p:sldLayoutId id="2147483657" r:id="rId6"/>
    <p:sldLayoutId id="2147483658" r:id="rId7"/>
    <p:sldLayoutId id="2147483653" r:id="rId8"/>
    <p:sldLayoutId id="2147483655" r:id="rId9"/>
    <p:sldLayoutId id="2147483656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Relationship Id="rId5" Type="http://schemas.openxmlformats.org/officeDocument/2006/relationships/image" Target="../media/image18.png"/><Relationship Id="rId1" Type="http://schemas.microsoft.com/office/2007/relationships/media" Target="../media/media4.mp4"/><Relationship Id="rId2" Type="http://schemas.openxmlformats.org/officeDocument/2006/relationships/video" Target="../media/media4.mp4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Relationship Id="rId5" Type="http://schemas.openxmlformats.org/officeDocument/2006/relationships/image" Target="../media/image20.png"/><Relationship Id="rId1" Type="http://schemas.microsoft.com/office/2007/relationships/media" Target="../media/media5.mp4"/><Relationship Id="rId2" Type="http://schemas.openxmlformats.org/officeDocument/2006/relationships/video" Target="../media/media5.mp4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Relationship Id="rId5" Type="http://schemas.openxmlformats.org/officeDocument/2006/relationships/image" Target="../media/image21.png"/><Relationship Id="rId1" Type="http://schemas.microsoft.com/office/2007/relationships/media" Target="../media/media6.mp4"/><Relationship Id="rId2" Type="http://schemas.openxmlformats.org/officeDocument/2006/relationships/video" Target="../media/media6.mp4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13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Relationship Id="rId5" Type="http://schemas.openxmlformats.org/officeDocument/2006/relationships/image" Target="../media/image14.png"/><Relationship Id="rId1" Type="http://schemas.microsoft.com/office/2007/relationships/media" Target="../media/media2.mp4"/><Relationship Id="rId2" Type="http://schemas.openxmlformats.org/officeDocument/2006/relationships/video" Target="../media/media2.mp4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Relationship Id="rId5" Type="http://schemas.openxmlformats.org/officeDocument/2006/relationships/image" Target="../media/image15.png"/><Relationship Id="rId1" Type="http://schemas.microsoft.com/office/2007/relationships/media" Target="../media/media3.mp4"/><Relationship Id="rId2" Type="http://schemas.openxmlformats.org/officeDocument/2006/relationships/video" Target="../media/media3.mp4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3C827A-E86B-ED4D-80D8-CBD20B6C0A6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2" y="2124075"/>
            <a:ext cx="10058400" cy="238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3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3C827A-E86B-ED4D-80D8-CBD20B6C0A6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1706" y="838994"/>
            <a:ext cx="11816588" cy="1027713"/>
          </a:xfrm>
          <a:prstGeom prst="rect">
            <a:avLst/>
          </a:prstGeom>
        </p:spPr>
        <p:txBody>
          <a:bodyPr t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5B5B8C"/>
                </a:solidFill>
                <a:latin typeface="Lucida Sans Demibold Roman" charset="0"/>
                <a:ea typeface="Lucida Sans Demibold Roman" charset="0"/>
                <a:cs typeface="Lucida Sans Demibold Roman" charset="0"/>
              </a:rPr>
              <a:t>Favorites/Recent</a:t>
            </a:r>
            <a:endParaRPr lang="en-US" b="1" dirty="0">
              <a:solidFill>
                <a:srgbClr val="5B5B8C"/>
              </a:solidFill>
              <a:latin typeface="Lucida Sans Demibold Roman" charset="0"/>
              <a:ea typeface="Lucida Sans Demibold Roman" charset="0"/>
              <a:cs typeface="Lucida Sans Demibold Roman" charset="0"/>
            </a:endParaRPr>
          </a:p>
        </p:txBody>
      </p:sp>
      <p:pic>
        <p:nvPicPr>
          <p:cNvPr id="2" name="favorit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6025" y="1866707"/>
            <a:ext cx="1026795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84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57200" y="1666867"/>
            <a:ext cx="11389659" cy="151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solidFill>
                  <a:srgbClr val="5B5B8C"/>
                </a:solidFill>
                <a:latin typeface="Lucida Grande" charset="0"/>
                <a:ea typeface="Lucida Grande" charset="0"/>
                <a:cs typeface="Lucida Grande" charset="0"/>
              </a:rPr>
              <a:t>Urgent </a:t>
            </a:r>
            <a:r>
              <a:rPr lang="en-US" dirty="0" err="1" smtClean="0">
                <a:solidFill>
                  <a:srgbClr val="5B5B8C"/>
                </a:solidFill>
                <a:latin typeface="Lucida Grande" charset="0"/>
                <a:ea typeface="Lucida Grande" charset="0"/>
                <a:cs typeface="Lucida Grande" charset="0"/>
              </a:rPr>
              <a:t>Sassie</a:t>
            </a:r>
            <a:r>
              <a:rPr lang="en-US" dirty="0" smtClean="0">
                <a:solidFill>
                  <a:srgbClr val="5B5B8C"/>
                </a:solidFill>
                <a:latin typeface="Lucida Grande" charset="0"/>
                <a:ea typeface="Lucida Grande" charset="0"/>
                <a:cs typeface="Lucida Grande" charset="0"/>
              </a:rPr>
              <a:t> Announcements</a:t>
            </a:r>
          </a:p>
          <a:p>
            <a:pPr marL="342900" indent="-342900" algn="l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solidFill>
                  <a:srgbClr val="5B5B8C"/>
                </a:solidFill>
                <a:latin typeface="Lucida Grande" charset="0"/>
                <a:ea typeface="Lucida Grande" charset="0"/>
                <a:cs typeface="Lucida Grande" charset="0"/>
              </a:rPr>
              <a:t>Create your own!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3C827A-E86B-ED4D-80D8-CBD20B6C0A6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1706" y="838994"/>
            <a:ext cx="11816588" cy="1027713"/>
          </a:xfrm>
          <a:prstGeom prst="rect">
            <a:avLst/>
          </a:prstGeom>
        </p:spPr>
        <p:txBody>
          <a:bodyPr t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5B5B8C"/>
                </a:solidFill>
                <a:latin typeface="Lucida Sans Demibold Roman" charset="0"/>
                <a:ea typeface="Lucida Sans Demibold Roman" charset="0"/>
                <a:cs typeface="Lucida Sans Demibold Roman" charset="0"/>
              </a:rPr>
              <a:t>Announcements</a:t>
            </a:r>
            <a:endParaRPr lang="en-US" b="1" dirty="0">
              <a:solidFill>
                <a:srgbClr val="5B5B8C"/>
              </a:solidFill>
              <a:latin typeface="Lucida Sans Demibold Roman" charset="0"/>
              <a:ea typeface="Lucida Sans Demibold Roman" charset="0"/>
              <a:cs typeface="Lucida Sans Demibold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029" y="3429000"/>
            <a:ext cx="38100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93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57200" y="1666867"/>
            <a:ext cx="11389659" cy="2749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solidFill>
                  <a:srgbClr val="5B5B8C"/>
                </a:solidFill>
                <a:latin typeface="Lucida Grande" charset="0"/>
                <a:ea typeface="Lucida Grande" charset="0"/>
                <a:cs typeface="Lucida Grande" charset="0"/>
              </a:rPr>
              <a:t>What?</a:t>
            </a:r>
          </a:p>
          <a:p>
            <a:pPr marL="342900" indent="-342900" algn="l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solidFill>
                  <a:srgbClr val="5B5B8C"/>
                </a:solidFill>
                <a:latin typeface="Lucida Grande" charset="0"/>
                <a:ea typeface="Lucida Grande" charset="0"/>
                <a:cs typeface="Lucida Grande" charset="0"/>
              </a:rPr>
              <a:t>Why?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solidFill>
                  <a:srgbClr val="5B5B8C"/>
                </a:solidFill>
                <a:latin typeface="Lucida Grande" charset="0"/>
                <a:ea typeface="Lucida Grande" charset="0"/>
                <a:cs typeface="Lucida Grande" charset="0"/>
              </a:rPr>
              <a:t>Productivity Tool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solidFill>
                  <a:srgbClr val="5B5B8C"/>
                </a:solidFill>
                <a:latin typeface="Lucida Grande" charset="0"/>
                <a:ea typeface="Lucida Grande" charset="0"/>
                <a:cs typeface="Lucida Grande" charset="0"/>
              </a:rPr>
              <a:t>What do I need to focus on today?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3C827A-E86B-ED4D-80D8-CBD20B6C0A6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1706" y="838994"/>
            <a:ext cx="11816588" cy="1027713"/>
          </a:xfrm>
          <a:prstGeom prst="rect">
            <a:avLst/>
          </a:prstGeom>
        </p:spPr>
        <p:txBody>
          <a:bodyPr t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5B5B8C"/>
                </a:solidFill>
                <a:latin typeface="Lucida Sans Demibold Roman" charset="0"/>
                <a:ea typeface="Lucida Sans Demibold Roman" charset="0"/>
                <a:cs typeface="Lucida Sans Demibold Roman" charset="0"/>
              </a:rPr>
              <a:t>Micro Reports</a:t>
            </a:r>
            <a:endParaRPr lang="en-US" b="1" dirty="0">
              <a:solidFill>
                <a:srgbClr val="5B5B8C"/>
              </a:solidFill>
              <a:latin typeface="Lucida Sans Demibold Roman" charset="0"/>
              <a:ea typeface="Lucida Sans Demibold Roman" charset="0"/>
              <a:cs typeface="Lucida Sans Demibold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23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57200" y="1666867"/>
            <a:ext cx="11389659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solidFill>
                  <a:srgbClr val="5B5B8C"/>
                </a:solidFill>
                <a:latin typeface="Lucida Grande" charset="0"/>
                <a:ea typeface="Lucida Grande" charset="0"/>
                <a:cs typeface="Lucida Grande" charset="0"/>
              </a:rPr>
              <a:t>What shops are close to overdue?</a:t>
            </a:r>
          </a:p>
          <a:p>
            <a:pPr marL="342900" indent="-342900" algn="l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solidFill>
                  <a:srgbClr val="5B5B8C"/>
                </a:solidFill>
                <a:latin typeface="Lucida Grande" charset="0"/>
                <a:ea typeface="Lucida Grande" charset="0"/>
                <a:cs typeface="Lucida Grande" charset="0"/>
              </a:rPr>
              <a:t>Red line shows due date</a:t>
            </a:r>
          </a:p>
          <a:p>
            <a:pPr marL="342900" indent="-342900" algn="l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solidFill>
                  <a:srgbClr val="5B5B8C"/>
                </a:solidFill>
                <a:latin typeface="Lucida Grande" charset="0"/>
                <a:ea typeface="Lucida Grande" charset="0"/>
                <a:cs typeface="Lucida Grande" charset="0"/>
              </a:rPr>
              <a:t>Click through to Urgent Log</a:t>
            </a:r>
          </a:p>
          <a:p>
            <a:pPr marL="342900" indent="-342900" algn="l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solidFill>
                  <a:srgbClr val="5B5B8C"/>
                </a:solidFill>
                <a:latin typeface="Lucida Grande" charset="0"/>
                <a:ea typeface="Lucida Grande" charset="0"/>
                <a:cs typeface="Lucida Grande" charset="0"/>
              </a:rPr>
              <a:t>Shoppers on a Map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3C827A-E86B-ED4D-80D8-CBD20B6C0A6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1706" y="838994"/>
            <a:ext cx="11816588" cy="1027713"/>
          </a:xfrm>
          <a:prstGeom prst="rect">
            <a:avLst/>
          </a:prstGeom>
        </p:spPr>
        <p:txBody>
          <a:bodyPr t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5B5B8C"/>
                </a:solidFill>
                <a:latin typeface="Lucida Sans Demibold Roman" charset="0"/>
                <a:ea typeface="Lucida Sans Demibold Roman" charset="0"/>
                <a:cs typeface="Lucida Sans Demibold Roman" charset="0"/>
              </a:rPr>
              <a:t>Example 1: Scheduler</a:t>
            </a:r>
            <a:endParaRPr lang="en-US" b="1" dirty="0">
              <a:solidFill>
                <a:srgbClr val="5B5B8C"/>
              </a:solidFill>
              <a:latin typeface="Lucida Sans Demibold Roman" charset="0"/>
              <a:ea typeface="Lucida Sans Demibold Roman" charset="0"/>
              <a:cs typeface="Lucida Sans Demibold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38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3C827A-E86B-ED4D-80D8-CBD20B6C0A6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1706" y="838994"/>
            <a:ext cx="11816588" cy="1027713"/>
          </a:xfrm>
          <a:prstGeom prst="rect">
            <a:avLst/>
          </a:prstGeom>
        </p:spPr>
        <p:txBody>
          <a:bodyPr t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5B5B8C"/>
                </a:solidFill>
                <a:latin typeface="Lucida Sans Demibold Roman" charset="0"/>
                <a:ea typeface="Lucida Sans Demibold Roman" charset="0"/>
                <a:cs typeface="Lucida Sans Demibold Roman" charset="0"/>
              </a:rPr>
              <a:t>Example 1: Scheduler</a:t>
            </a:r>
            <a:endParaRPr lang="en-US" b="1" dirty="0">
              <a:solidFill>
                <a:srgbClr val="5B5B8C"/>
              </a:solidFill>
              <a:latin typeface="Lucida Sans Demibold Roman" charset="0"/>
              <a:ea typeface="Lucida Sans Demibold Roman" charset="0"/>
              <a:cs typeface="Lucida Sans Demibold Roman" charset="0"/>
            </a:endParaRPr>
          </a:p>
        </p:txBody>
      </p:sp>
      <p:pic>
        <p:nvPicPr>
          <p:cNvPr id="2" name="scheduler micro repor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98452" y="1866707"/>
            <a:ext cx="7782127" cy="459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1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57200" y="1666867"/>
            <a:ext cx="11389659" cy="2905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solidFill>
                  <a:srgbClr val="5B5B8C"/>
                </a:solidFill>
                <a:latin typeface="Lucida Grande" charset="0"/>
                <a:ea typeface="Lucida Grande" charset="0"/>
                <a:cs typeface="Lucida Grande" charset="0"/>
              </a:rPr>
              <a:t>What shops need to be reviewed today?</a:t>
            </a:r>
          </a:p>
          <a:p>
            <a:pPr marL="342900" indent="-342900" algn="l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solidFill>
                  <a:srgbClr val="5B5B8C"/>
                </a:solidFill>
                <a:latin typeface="Lucida Grande" charset="0"/>
                <a:ea typeface="Lucida Grande" charset="0"/>
                <a:cs typeface="Lucida Grande" charset="0"/>
              </a:rPr>
              <a:t>Reviewer report</a:t>
            </a:r>
          </a:p>
          <a:p>
            <a:pPr marL="342900" indent="-342900" algn="l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solidFill>
                  <a:srgbClr val="5B5B8C"/>
                </a:solidFill>
                <a:latin typeface="Lucida Grande" charset="0"/>
                <a:ea typeface="Lucida Grande" charset="0"/>
                <a:cs typeface="Lucida Grande" charset="0"/>
              </a:rPr>
              <a:t>Click through to Admin Shop Log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solidFill>
                  <a:srgbClr val="5B5B8C"/>
                </a:solidFill>
                <a:latin typeface="Lucida Grande" charset="0"/>
                <a:ea typeface="Lucida Grande" charset="0"/>
                <a:cs typeface="Lucida Grande" charset="0"/>
              </a:rPr>
              <a:t>Pre-filtered to shops that are ready for review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3C827A-E86B-ED4D-80D8-CBD20B6C0A6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1706" y="838994"/>
            <a:ext cx="11816588" cy="1027713"/>
          </a:xfrm>
          <a:prstGeom prst="rect">
            <a:avLst/>
          </a:prstGeom>
        </p:spPr>
        <p:txBody>
          <a:bodyPr t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5B5B8C"/>
                </a:solidFill>
                <a:latin typeface="Lucida Sans Demibold Roman" charset="0"/>
                <a:ea typeface="Lucida Sans Demibold Roman" charset="0"/>
                <a:cs typeface="Lucida Sans Demibold Roman" charset="0"/>
              </a:rPr>
              <a:t>Example 2: Reviewer</a:t>
            </a:r>
            <a:endParaRPr lang="en-US" b="1" dirty="0">
              <a:solidFill>
                <a:srgbClr val="5B5B8C"/>
              </a:solidFill>
              <a:latin typeface="Lucida Sans Demibold Roman" charset="0"/>
              <a:ea typeface="Lucida Sans Demibold Roman" charset="0"/>
              <a:cs typeface="Lucida Sans Demibold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58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3C827A-E86B-ED4D-80D8-CBD20B6C0A6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1706" y="838994"/>
            <a:ext cx="11816588" cy="1027713"/>
          </a:xfrm>
          <a:prstGeom prst="rect">
            <a:avLst/>
          </a:prstGeom>
        </p:spPr>
        <p:txBody>
          <a:bodyPr t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5B5B8C"/>
                </a:solidFill>
                <a:latin typeface="Lucida Sans Demibold Roman" charset="0"/>
                <a:ea typeface="Lucida Sans Demibold Roman" charset="0"/>
                <a:cs typeface="Lucida Sans Demibold Roman" charset="0"/>
              </a:rPr>
              <a:t>Example 2: Reviewer</a:t>
            </a:r>
            <a:endParaRPr lang="en-US" b="1" dirty="0">
              <a:solidFill>
                <a:srgbClr val="5B5B8C"/>
              </a:solidFill>
              <a:latin typeface="Lucida Sans Demibold Roman" charset="0"/>
              <a:ea typeface="Lucida Sans Demibold Roman" charset="0"/>
              <a:cs typeface="Lucida Sans Demibold Roman" charset="0"/>
            </a:endParaRPr>
          </a:p>
        </p:txBody>
      </p:sp>
      <p:pic>
        <p:nvPicPr>
          <p:cNvPr id="2" name="reviewer micr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09343" y="1866707"/>
            <a:ext cx="8613843" cy="469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67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57200" y="1666867"/>
            <a:ext cx="11389659" cy="3836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solidFill>
                  <a:srgbClr val="5B5B8C"/>
                </a:solidFill>
                <a:latin typeface="Lucida Grande" charset="0"/>
                <a:ea typeface="Lucida Grande" charset="0"/>
                <a:cs typeface="Lucida Grande" charset="0"/>
              </a:rPr>
              <a:t>Change is good!</a:t>
            </a:r>
          </a:p>
          <a:p>
            <a:pPr marL="342900" indent="-342900" algn="l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solidFill>
                  <a:srgbClr val="5B5B8C"/>
                </a:solidFill>
                <a:latin typeface="Lucida Grande" charset="0"/>
                <a:ea typeface="Lucida Grande" charset="0"/>
                <a:cs typeface="Lucida Grande" charset="0"/>
              </a:rPr>
              <a:t>Teach </a:t>
            </a:r>
            <a:r>
              <a:rPr lang="en-US" dirty="0" err="1" smtClean="0">
                <a:solidFill>
                  <a:srgbClr val="5B5B8C"/>
                </a:solidFill>
                <a:latin typeface="Lucida Grande" charset="0"/>
                <a:ea typeface="Lucida Grande" charset="0"/>
                <a:cs typeface="Lucida Grande" charset="0"/>
              </a:rPr>
              <a:t>Sassie</a:t>
            </a:r>
            <a:r>
              <a:rPr lang="en-US" dirty="0" smtClean="0">
                <a:solidFill>
                  <a:srgbClr val="5B5B8C"/>
                </a:solidFill>
                <a:latin typeface="Lucida Grande" charset="0"/>
                <a:ea typeface="Lucida Grande" charset="0"/>
                <a:cs typeface="Lucida Grande" charset="0"/>
              </a:rPr>
              <a:t> how you work</a:t>
            </a:r>
          </a:p>
          <a:p>
            <a:pPr marL="342900" indent="-342900" algn="l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solidFill>
                  <a:srgbClr val="5B5B8C"/>
                </a:solidFill>
                <a:latin typeface="Lucida Grande" charset="0"/>
                <a:ea typeface="Lucida Grande" charset="0"/>
                <a:cs typeface="Lucida Grande" charset="0"/>
              </a:rPr>
              <a:t>Reach your employees</a:t>
            </a:r>
          </a:p>
          <a:p>
            <a:pPr marL="342900" indent="-342900" algn="l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solidFill>
                  <a:srgbClr val="5B5B8C"/>
                </a:solidFill>
                <a:latin typeface="Lucida Grande" charset="0"/>
                <a:ea typeface="Lucida Grande" charset="0"/>
                <a:cs typeface="Lucida Grande" charset="0"/>
              </a:rPr>
              <a:t>Maximize productivity</a:t>
            </a:r>
          </a:p>
          <a:p>
            <a:pPr marL="342900" indent="-342900" algn="l">
              <a:lnSpc>
                <a:spcPct val="150000"/>
              </a:lnSpc>
              <a:buFont typeface="Arial" charset="0"/>
              <a:buChar char="•"/>
            </a:pPr>
            <a:endParaRPr lang="en-US" dirty="0" smtClean="0">
              <a:solidFill>
                <a:srgbClr val="5B5B8C"/>
              </a:solidFill>
              <a:latin typeface="Lucida Grande" charset="0"/>
              <a:ea typeface="Lucida Grande" charset="0"/>
              <a:cs typeface="Lucida Grande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3C827A-E86B-ED4D-80D8-CBD20B6C0A6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1706" y="838994"/>
            <a:ext cx="11816588" cy="1027713"/>
          </a:xfrm>
          <a:prstGeom prst="rect">
            <a:avLst/>
          </a:prstGeom>
        </p:spPr>
        <p:txBody>
          <a:bodyPr t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5B5B8C"/>
                </a:solidFill>
                <a:latin typeface="Lucida Sans Demibold Roman" charset="0"/>
                <a:ea typeface="Lucida Sans Demibold Roman" charset="0"/>
                <a:cs typeface="Lucida Sans Demibold Roman" charset="0"/>
              </a:rPr>
              <a:t>Takeaways</a:t>
            </a:r>
            <a:endParaRPr lang="en-US" b="1" dirty="0">
              <a:solidFill>
                <a:srgbClr val="5B5B8C"/>
              </a:solidFill>
              <a:latin typeface="Lucida Sans Demibold Roman" charset="0"/>
              <a:ea typeface="Lucida Sans Demibold Roman" charset="0"/>
              <a:cs typeface="Lucida Sans Demibold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62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24000" y="2291276"/>
            <a:ext cx="9144000" cy="1027713"/>
          </a:xfrm>
          <a:prstGeom prst="rect">
            <a:avLst/>
          </a:prstGeom>
        </p:spPr>
        <p:txBody>
          <a:bodyPr tIns="0" anchor="t" anchorCtr="0"/>
          <a:lstStyle/>
          <a:p>
            <a:r>
              <a:rPr lang="en-US" b="1" dirty="0" smtClean="0">
                <a:solidFill>
                  <a:srgbClr val="5B5B8C"/>
                </a:solidFill>
                <a:latin typeface="Lucida Sans Demibold Roman" charset="0"/>
                <a:ea typeface="Lucida Sans Demibold Roman" charset="0"/>
                <a:cs typeface="Lucida Sans Demibold Roman" charset="0"/>
              </a:rPr>
              <a:t>New Admin Page</a:t>
            </a:r>
            <a:endParaRPr lang="en-US" b="1" dirty="0">
              <a:solidFill>
                <a:srgbClr val="5B5B8C"/>
              </a:solidFill>
              <a:latin typeface="Lucida Sans Demibold Roman" charset="0"/>
              <a:ea typeface="Lucida Sans Demibold Roman" charset="0"/>
              <a:cs typeface="Lucida Sans Demibold Roman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524000" y="3461571"/>
            <a:ext cx="9144000" cy="68120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5B5B8C"/>
                </a:solidFill>
                <a:latin typeface="Lucida Grande" charset="0"/>
                <a:ea typeface="Lucida Grande" charset="0"/>
                <a:cs typeface="Lucida Grande" charset="0"/>
              </a:rPr>
              <a:t>Or, How I Learned to Stop Clicking and Love the Quick Jump</a:t>
            </a:r>
            <a:endParaRPr lang="en-US" b="1" dirty="0">
              <a:solidFill>
                <a:srgbClr val="5B5B8C"/>
              </a:solidFill>
              <a:latin typeface="Lucida Grande" charset="0"/>
              <a:ea typeface="Lucida Grande" charset="0"/>
              <a:cs typeface="Lucida Grande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3C827A-E86B-ED4D-80D8-CBD20B6C0A6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87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57200" y="1666867"/>
            <a:ext cx="11389659" cy="4916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solidFill>
                  <a:srgbClr val="5B5B8C"/>
                </a:solidFill>
                <a:latin typeface="Lucida Grande" charset="0"/>
                <a:ea typeface="Lucida Grande" charset="0"/>
                <a:cs typeface="Lucida Grande" charset="0"/>
              </a:rPr>
              <a:t>Ease of use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mtClean="0">
                <a:solidFill>
                  <a:srgbClr val="5B5B8C"/>
                </a:solidFill>
                <a:latin typeface="Lucida Grande" charset="0"/>
                <a:ea typeface="Lucida Grande" charset="0"/>
                <a:cs typeface="Lucida Grande" charset="0"/>
              </a:rPr>
              <a:t>Benefits for new users</a:t>
            </a:r>
            <a:endParaRPr lang="en-US" dirty="0" smtClean="0">
              <a:solidFill>
                <a:srgbClr val="5B5B8C"/>
              </a:solidFill>
              <a:latin typeface="Lucida Grande" charset="0"/>
              <a:ea typeface="Lucida Grande" charset="0"/>
              <a:cs typeface="Lucida Grande" charset="0"/>
            </a:endParaRPr>
          </a:p>
          <a:p>
            <a:pPr marL="342900" indent="-342900" algn="l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solidFill>
                  <a:srgbClr val="5B5B8C"/>
                </a:solidFill>
                <a:latin typeface="Lucida Grande" charset="0"/>
                <a:ea typeface="Lucida Grande" charset="0"/>
                <a:cs typeface="Lucida Grande" charset="0"/>
              </a:rPr>
              <a:t>Modernize look and feel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solidFill>
                  <a:srgbClr val="5B5B8C"/>
                </a:solidFill>
                <a:latin typeface="Lucida Grande" charset="0"/>
                <a:ea typeface="Lucida Grande" charset="0"/>
                <a:cs typeface="Lucida Grande" charset="0"/>
              </a:rPr>
              <a:t>TC3 integration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solidFill>
                  <a:srgbClr val="5B5B8C"/>
                </a:solidFill>
                <a:latin typeface="Lucida Grande" charset="0"/>
                <a:ea typeface="Lucida Grande" charset="0"/>
                <a:cs typeface="Lucida Grande" charset="0"/>
              </a:rPr>
              <a:t>Productivity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solidFill>
                  <a:srgbClr val="5B5B8C"/>
                </a:solidFill>
                <a:latin typeface="Lucida Grande" charset="0"/>
                <a:ea typeface="Lucida Grande" charset="0"/>
                <a:cs typeface="Lucida Grande" charset="0"/>
              </a:rPr>
              <a:t>Personalized </a:t>
            </a:r>
            <a:r>
              <a:rPr lang="en-US" dirty="0" err="1" smtClean="0">
                <a:solidFill>
                  <a:srgbClr val="5B5B8C"/>
                </a:solidFill>
                <a:latin typeface="Lucida Grande" charset="0"/>
                <a:ea typeface="Lucida Grande" charset="0"/>
                <a:cs typeface="Lucida Grande" charset="0"/>
              </a:rPr>
              <a:t>Sassie</a:t>
            </a:r>
            <a:endParaRPr lang="en-US" dirty="0" smtClean="0">
              <a:solidFill>
                <a:srgbClr val="5B5B8C"/>
              </a:solidFill>
              <a:latin typeface="Lucida Grande" charset="0"/>
              <a:ea typeface="Lucida Grande" charset="0"/>
              <a:cs typeface="Lucida Grande" charset="0"/>
            </a:endParaRP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solidFill>
                  <a:srgbClr val="5B5B8C"/>
                </a:solidFill>
                <a:latin typeface="Lucida Grande" charset="0"/>
                <a:ea typeface="Lucida Grande" charset="0"/>
                <a:cs typeface="Lucida Grande" charset="0"/>
              </a:rPr>
              <a:t>Micro Reports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3C827A-E86B-ED4D-80D8-CBD20B6C0A6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1706" y="838994"/>
            <a:ext cx="11816588" cy="1027713"/>
          </a:xfrm>
          <a:prstGeom prst="rect">
            <a:avLst/>
          </a:prstGeom>
        </p:spPr>
        <p:txBody>
          <a:bodyPr t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5B5B8C"/>
                </a:solidFill>
                <a:latin typeface="Lucida Sans Demibold Roman" charset="0"/>
                <a:ea typeface="Lucida Sans Demibold Roman" charset="0"/>
                <a:cs typeface="Lucida Sans Demibold Roman" charset="0"/>
              </a:rPr>
              <a:t>Why the changes?</a:t>
            </a:r>
            <a:endParaRPr lang="en-US" b="1" dirty="0">
              <a:solidFill>
                <a:srgbClr val="5B5B8C"/>
              </a:solidFill>
              <a:latin typeface="Lucida Sans Demibold Roman" charset="0"/>
              <a:ea typeface="Lucida Sans Demibold Roman" charset="0"/>
              <a:cs typeface="Lucida Sans Demibold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24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57200" y="1666867"/>
            <a:ext cx="11389659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solidFill>
                  <a:srgbClr val="5B5B8C"/>
                </a:solidFill>
                <a:latin typeface="Lucida Grande" charset="0"/>
                <a:ea typeface="Lucida Grande" charset="0"/>
                <a:cs typeface="Lucida Grande" charset="0"/>
              </a:rPr>
              <a:t>Select client/survey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3C827A-E86B-ED4D-80D8-CBD20B6C0A6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1706" y="838994"/>
            <a:ext cx="11816588" cy="1027713"/>
          </a:xfrm>
          <a:prstGeom prst="rect">
            <a:avLst/>
          </a:prstGeom>
        </p:spPr>
        <p:txBody>
          <a:bodyPr t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5B5B8C"/>
                </a:solidFill>
                <a:latin typeface="Lucida Sans Demibold Roman" charset="0"/>
                <a:ea typeface="Lucida Sans Demibold Roman" charset="0"/>
                <a:cs typeface="Lucida Sans Demibold Roman" charset="0"/>
              </a:rPr>
              <a:t>Search Bars</a:t>
            </a:r>
            <a:endParaRPr lang="en-US" b="1" dirty="0">
              <a:solidFill>
                <a:srgbClr val="5B5B8C"/>
              </a:solidFill>
              <a:latin typeface="Lucida Sans Demibold Roman" charset="0"/>
              <a:ea typeface="Lucida Sans Demibold Roman" charset="0"/>
              <a:cs typeface="Lucida Sans Demibold Roman" charset="0"/>
            </a:endParaRPr>
          </a:p>
        </p:txBody>
      </p:sp>
      <p:pic>
        <p:nvPicPr>
          <p:cNvPr id="7" name="select client &amp; surve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05200" y="2533650"/>
            <a:ext cx="51816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0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57200" y="1666867"/>
            <a:ext cx="11389659" cy="1288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solidFill>
                  <a:srgbClr val="5B5B8C"/>
                </a:solidFill>
                <a:latin typeface="Lucida Grande" charset="0"/>
                <a:ea typeface="Lucida Grande" charset="0"/>
                <a:cs typeface="Lucida Grande" charset="0"/>
              </a:rPr>
              <a:t>Quick Jump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solidFill>
                  <a:srgbClr val="5B5B8C"/>
                </a:solidFill>
                <a:latin typeface="Lucida Grande" charset="0"/>
                <a:ea typeface="Lucida Grande" charset="0"/>
                <a:cs typeface="Lucida Grande" charset="0"/>
              </a:rPr>
              <a:t>Before/after: Setting client theme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3C827A-E86B-ED4D-80D8-CBD20B6C0A6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1706" y="838994"/>
            <a:ext cx="11816588" cy="1027713"/>
          </a:xfrm>
          <a:prstGeom prst="rect">
            <a:avLst/>
          </a:prstGeom>
        </p:spPr>
        <p:txBody>
          <a:bodyPr t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5B5B8C"/>
                </a:solidFill>
                <a:latin typeface="Lucida Sans Demibold Roman" charset="0"/>
                <a:ea typeface="Lucida Sans Demibold Roman" charset="0"/>
                <a:cs typeface="Lucida Sans Demibold Roman" charset="0"/>
              </a:rPr>
              <a:t>Search Bars</a:t>
            </a:r>
            <a:endParaRPr lang="en-US" b="1" dirty="0">
              <a:solidFill>
                <a:srgbClr val="5B5B8C"/>
              </a:solidFill>
              <a:latin typeface="Lucida Sans Demibold Roman" charset="0"/>
              <a:ea typeface="Lucida Sans Demibold Roman" charset="0"/>
              <a:cs typeface="Lucida Sans Demibold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32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3C827A-E86B-ED4D-80D8-CBD20B6C0A6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1706" y="838994"/>
            <a:ext cx="11816588" cy="1027713"/>
          </a:xfrm>
          <a:prstGeom prst="rect">
            <a:avLst/>
          </a:prstGeom>
        </p:spPr>
        <p:txBody>
          <a:bodyPr t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5B5B8C"/>
                </a:solidFill>
                <a:latin typeface="Lucida Sans Demibold Roman" charset="0"/>
                <a:ea typeface="Lucida Sans Demibold Roman" charset="0"/>
                <a:cs typeface="Lucida Sans Demibold Roman" charset="0"/>
              </a:rPr>
              <a:t>BEFORE</a:t>
            </a:r>
            <a:endParaRPr lang="en-US" b="1" dirty="0">
              <a:solidFill>
                <a:srgbClr val="5B5B8C"/>
              </a:solidFill>
              <a:latin typeface="Lucida Sans Demibold Roman" charset="0"/>
              <a:ea typeface="Lucida Sans Demibold Roman" charset="0"/>
              <a:cs typeface="Lucida Sans Demibold Roman" charset="0"/>
            </a:endParaRPr>
          </a:p>
        </p:txBody>
      </p:sp>
      <p:pic>
        <p:nvPicPr>
          <p:cNvPr id="2" name="client theme ol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75249" y="1525706"/>
            <a:ext cx="6469502" cy="485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1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3C827A-E86B-ED4D-80D8-CBD20B6C0A6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1706" y="838994"/>
            <a:ext cx="11816588" cy="1027713"/>
          </a:xfrm>
          <a:prstGeom prst="rect">
            <a:avLst/>
          </a:prstGeom>
        </p:spPr>
        <p:txBody>
          <a:bodyPr t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5B5B8C"/>
                </a:solidFill>
                <a:latin typeface="Lucida Sans Demibold Roman" charset="0"/>
                <a:ea typeface="Lucida Sans Demibold Roman" charset="0"/>
                <a:cs typeface="Lucida Sans Demibold Roman" charset="0"/>
              </a:rPr>
              <a:t>AFTER</a:t>
            </a:r>
            <a:endParaRPr lang="en-US" b="1" dirty="0">
              <a:solidFill>
                <a:srgbClr val="5B5B8C"/>
              </a:solidFill>
              <a:latin typeface="Lucida Sans Demibold Roman" charset="0"/>
              <a:ea typeface="Lucida Sans Demibold Roman" charset="0"/>
              <a:cs typeface="Lucida Sans Demibold Roman" charset="0"/>
            </a:endParaRPr>
          </a:p>
        </p:txBody>
      </p:sp>
      <p:pic>
        <p:nvPicPr>
          <p:cNvPr id="2" name="client theme new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81327" y="1866707"/>
            <a:ext cx="9446773" cy="441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9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57200" y="1666867"/>
            <a:ext cx="11389659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solidFill>
                  <a:srgbClr val="5B5B8C"/>
                </a:solidFill>
                <a:latin typeface="Lucida Grande" charset="0"/>
                <a:ea typeface="Lucida Grande" charset="0"/>
                <a:cs typeface="Lucida Grande" charset="0"/>
              </a:rPr>
              <a:t>Death to dropdowns!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3C827A-E86B-ED4D-80D8-CBD20B6C0A6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1706" y="838994"/>
            <a:ext cx="11816588" cy="1027713"/>
          </a:xfrm>
          <a:prstGeom prst="rect">
            <a:avLst/>
          </a:prstGeom>
        </p:spPr>
        <p:txBody>
          <a:bodyPr t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5B5B8C"/>
                </a:solidFill>
                <a:latin typeface="Lucida Sans Demibold Roman" charset="0"/>
                <a:ea typeface="Lucida Sans Demibold Roman" charset="0"/>
                <a:cs typeface="Lucida Sans Demibold Roman" charset="0"/>
              </a:rPr>
              <a:t>Pick up the tab</a:t>
            </a:r>
            <a:endParaRPr lang="en-US" b="1" dirty="0">
              <a:solidFill>
                <a:srgbClr val="5B5B8C"/>
              </a:solidFill>
              <a:latin typeface="Lucida Sans Demibold Roman" charset="0"/>
              <a:ea typeface="Lucida Sans Demibold Roman" charset="0"/>
              <a:cs typeface="Lucida Sans Demibold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2325702"/>
            <a:ext cx="10058400" cy="386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57200" y="1666867"/>
            <a:ext cx="11389659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solidFill>
                  <a:srgbClr val="5B5B8C"/>
                </a:solidFill>
                <a:latin typeface="Lucida Grande" charset="0"/>
                <a:ea typeface="Lucida Grande" charset="0"/>
                <a:cs typeface="Lucida Grande" charset="0"/>
              </a:rPr>
              <a:t>Death to dropdowns!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3C827A-E86B-ED4D-80D8-CBD20B6C0A6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1706" y="838994"/>
            <a:ext cx="11816588" cy="1027713"/>
          </a:xfrm>
          <a:prstGeom prst="rect">
            <a:avLst/>
          </a:prstGeom>
        </p:spPr>
        <p:txBody>
          <a:bodyPr t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5B5B8C"/>
                </a:solidFill>
                <a:latin typeface="Lucida Sans Demibold Roman" charset="0"/>
                <a:ea typeface="Lucida Sans Demibold Roman" charset="0"/>
                <a:cs typeface="Lucida Sans Demibold Roman" charset="0"/>
              </a:rPr>
              <a:t>Pick up the tab</a:t>
            </a:r>
            <a:endParaRPr lang="en-US" b="1" dirty="0">
              <a:solidFill>
                <a:srgbClr val="5B5B8C"/>
              </a:solidFill>
              <a:latin typeface="Lucida Sans Demibold Roman" charset="0"/>
              <a:ea typeface="Lucida Sans Demibold Roman" charset="0"/>
              <a:cs typeface="Lucida Sans Demibold Roman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234" y="2694580"/>
            <a:ext cx="3333531" cy="327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13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8408</TotalTime>
  <Words>188</Words>
  <Application>Microsoft Macintosh PowerPoint</Application>
  <PresentationFormat>Widescreen</PresentationFormat>
  <Paragraphs>64</Paragraphs>
  <Slides>17</Slides>
  <Notes>17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Lucida Grande</vt:lpstr>
      <vt:lpstr>Lucida Sans Demibold Roman</vt:lpstr>
      <vt:lpstr>Office Theme</vt:lpstr>
      <vt:lpstr>PowerPoint Presentation</vt:lpstr>
      <vt:lpstr>New Admin Page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jimpogosurf@gmail.com</dc:creator>
  <cp:lastModifiedBy>John Hsu</cp:lastModifiedBy>
  <cp:revision>81</cp:revision>
  <dcterms:created xsi:type="dcterms:W3CDTF">2016-09-09T18:04:47Z</dcterms:created>
  <dcterms:modified xsi:type="dcterms:W3CDTF">2016-11-09T18:52:19Z</dcterms:modified>
</cp:coreProperties>
</file>