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83" r:id="rId13"/>
    <p:sldId id="277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87"/>
    <a:srgbClr val="F1E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960F4D-A324-465F-BD09-9A2D7E79F4E5}">
  <a:tblStyle styleId="{20960F4D-A324-465F-BD09-9A2D7E79F4E5}" styleName="Table_0">
    <a:wholeTbl>
      <a:tcTxStyle b="off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1V>
      <a:tcStyle>
        <a:tcBdr/>
        <a:fill>
          <a:solidFill>
            <a:srgbClr val="CBCBCB"/>
          </a:solidFill>
        </a:fill>
      </a:tcStyle>
    </a:band1V>
    <a:lastCol>
      <a:tcTxStyle b="on" i="off"/>
      <a:tcStyle>
        <a:tcBdr>
          <a:left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A9A9A9"/>
          </a:solidFill>
        </a:fill>
      </a:tcStyle>
    </a:lastCol>
    <a:firstCol>
      <a:tcTxStyle b="on" i="off"/>
      <a:tcStyle>
        <a:tcBdr>
          <a:right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A9A9A9"/>
          </a:solidFill>
        </a:fill>
      </a:tcStyle>
    </a:firstCol>
    <a:lastRow>
      <a:tcTxStyle b="on" i="off"/>
      <a:tcStyle>
        <a:tcBdr>
          <a:top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9A9A9"/>
          </a:solidFill>
        </a:fill>
      </a:tcStyle>
    </a:lastRow>
    <a:seCell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</a:tcBdr>
      </a:tcStyle>
    </a:seCell>
    <a:swCell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swCell>
    <a:firstRow>
      <a:tcTxStyle b="on" i="off"/>
      <a:tcStyle>
        <a:tcBdr>
          <a:bottom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</a:tcBdr>
      </a:tcStyle>
    </a:neCell>
    <a:nwCell>
      <a:tcStyle>
        <a:tcBdr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/>
    <p:restoredTop sz="94643"/>
  </p:normalViewPr>
  <p:slideViewPr>
    <p:cSldViewPr snapToGrid="0" snapToObjects="1">
      <p:cViewPr>
        <p:scale>
          <a:sx n="100" d="100"/>
          <a:sy n="100" d="100"/>
        </p:scale>
        <p:origin x="12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992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6843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5" name="Shape 6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0923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21" name="Shape 6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2869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21" name="Shape 6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835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181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4005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9671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90014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744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64615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2004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32906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5982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70029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45041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3141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0777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2336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57426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3923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58233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54952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9" name="Shape 5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57879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4310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447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hyperlink" Target="http://www.sassieshop.com/2serviceperformance/shoppers/LoginShopper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7"/>
          <p:cNvSpPr/>
          <p:nvPr/>
        </p:nvSpPr>
        <p:spPr>
          <a:xfrm>
            <a:off x="0" y="1979897"/>
            <a:ext cx="9144000" cy="2741898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-664590" y="2189637"/>
            <a:ext cx="10473179" cy="6240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800" b="0" i="0" u="none" strike="noStrike" cap="none" baseline="0" dirty="0" smtClean="0">
                <a:solidFill>
                  <a:srgbClr val="FF8A87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SASSIE BLASTER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dirty="0" smtClean="0">
                <a:solidFill>
                  <a:srgbClr val="FF8A87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YOUR PRIVATE EMAIL SERVER</a:t>
            </a:r>
            <a:endParaRPr lang="en-US" sz="4800" b="0" i="0" u="none" strike="noStrike" cap="none" baseline="0" dirty="0">
              <a:solidFill>
                <a:srgbClr val="FF8A87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Shape 584"/>
          <p:cNvGrpSpPr/>
          <p:nvPr/>
        </p:nvGrpSpPr>
        <p:grpSpPr>
          <a:xfrm>
            <a:off x="686592" y="285321"/>
            <a:ext cx="1210704" cy="1320304"/>
            <a:chOff x="3578144" y="1301600"/>
            <a:chExt cx="2046738" cy="2232022"/>
          </a:xfrm>
        </p:grpSpPr>
        <p:sp>
          <p:nvSpPr>
            <p:cNvPr id="585" name="Shape 585"/>
            <p:cNvSpPr/>
            <p:nvPr/>
          </p:nvSpPr>
          <p:spPr>
            <a:xfrm>
              <a:off x="3578144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BEA9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586" name="Shape 586"/>
            <p:cNvSpPr txBox="1"/>
            <p:nvPr/>
          </p:nvSpPr>
          <p:spPr>
            <a:xfrm>
              <a:off x="3578144" y="2794719"/>
              <a:ext cx="2046738" cy="68940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SEND EMAIL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FASTER</a:t>
              </a:r>
            </a:p>
          </p:txBody>
        </p:sp>
        <p:sp>
          <p:nvSpPr>
            <p:cNvPr id="587" name="Shape 587"/>
            <p:cNvSpPr/>
            <p:nvPr/>
          </p:nvSpPr>
          <p:spPr>
            <a:xfrm>
              <a:off x="3578144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0" i="0" u="none" strike="noStrike" cap="none" baseline="0">
                  <a:solidFill>
                    <a:srgbClr val="7F7F7F"/>
                  </a:solidFill>
                  <a:latin typeface="Questrial"/>
                  <a:ea typeface="Questrial"/>
                  <a:cs typeface="Questrial"/>
                  <a:sym typeface="Questrial"/>
                </a:rPr>
                <a:t>.</a:t>
              </a:r>
            </a:p>
          </p:txBody>
        </p:sp>
      </p:grpSp>
      <p:pic>
        <p:nvPicPr>
          <p:cNvPr id="588" name="Shape 5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741" y="563485"/>
            <a:ext cx="331900" cy="605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Shape 589"/>
          <p:cNvCxnSpPr/>
          <p:nvPr/>
        </p:nvCxnSpPr>
        <p:spPr>
          <a:xfrm>
            <a:off x="5439148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90" name="Shape 590"/>
          <p:cNvCxnSpPr/>
          <p:nvPr/>
        </p:nvCxnSpPr>
        <p:spPr>
          <a:xfrm>
            <a:off x="3465523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91" name="Shape 591"/>
          <p:cNvCxnSpPr/>
          <p:nvPr/>
        </p:nvCxnSpPr>
        <p:spPr>
          <a:xfrm>
            <a:off x="7605638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92" name="Shape 5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6125" y="1956356"/>
            <a:ext cx="553001" cy="34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3671" y="3110983"/>
            <a:ext cx="553001" cy="34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2171" y="3417008"/>
            <a:ext cx="553001" cy="34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Shape 5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5487" y="3872417"/>
            <a:ext cx="1250794" cy="76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Shape 5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2055" y="1813609"/>
            <a:ext cx="987232" cy="60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089" y="2389133"/>
            <a:ext cx="259868" cy="1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Shape 5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5744" y="3234556"/>
            <a:ext cx="296485" cy="18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Shape 5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100" y="3732180"/>
            <a:ext cx="259868" cy="1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Shape 6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5251" y="3988000"/>
            <a:ext cx="259868" cy="1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6407" y="4147919"/>
            <a:ext cx="587777" cy="36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1021" y="2208741"/>
            <a:ext cx="463923" cy="28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0542" y="1221483"/>
            <a:ext cx="617429" cy="42999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Shape 604"/>
          <p:cNvSpPr txBox="1"/>
          <p:nvPr/>
        </p:nvSpPr>
        <p:spPr>
          <a:xfrm>
            <a:off x="4437971" y="1251845"/>
            <a:ext cx="93261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“HOV”</a:t>
            </a:r>
          </a:p>
        </p:txBody>
      </p:sp>
      <p:pic>
        <p:nvPicPr>
          <p:cNvPr id="605" name="Shape 6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8514" y="1203695"/>
            <a:ext cx="617429" cy="42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0589" y="3629205"/>
            <a:ext cx="553001" cy="3403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Shape 607"/>
          <p:cNvCxnSpPr/>
          <p:nvPr/>
        </p:nvCxnSpPr>
        <p:spPr>
          <a:xfrm>
            <a:off x="1468499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08" name="Shape 608"/>
          <p:cNvSpPr txBox="1"/>
          <p:nvPr/>
        </p:nvSpPr>
        <p:spPr>
          <a:xfrm>
            <a:off x="1441845" y="1720190"/>
            <a:ext cx="2007964" cy="700945"/>
          </a:xfrm>
          <a:prstGeom prst="rect">
            <a:avLst/>
          </a:prstGeom>
          <a:solidFill>
            <a:srgbClr val="85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SASSIE BLASTER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11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Your Private Email Server</a:t>
            </a:r>
          </a:p>
        </p:txBody>
      </p:sp>
      <p:grpSp>
        <p:nvGrpSpPr>
          <p:cNvPr id="609" name="Shape 609"/>
          <p:cNvGrpSpPr/>
          <p:nvPr/>
        </p:nvGrpSpPr>
        <p:grpSpPr>
          <a:xfrm>
            <a:off x="1817175" y="4461443"/>
            <a:ext cx="1847914" cy="1397832"/>
            <a:chOff x="5842385" y="5464037"/>
            <a:chExt cx="1847914" cy="1397832"/>
          </a:xfrm>
        </p:grpSpPr>
        <p:pic>
          <p:nvPicPr>
            <p:cNvPr id="610" name="Shape 6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42385" y="5719701"/>
              <a:ext cx="1321518" cy="8132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Shape 611"/>
            <p:cNvSpPr/>
            <p:nvPr/>
          </p:nvSpPr>
          <p:spPr>
            <a:xfrm>
              <a:off x="6118278" y="5464037"/>
              <a:ext cx="711456" cy="708445"/>
            </a:xfrm>
            <a:custGeom>
              <a:avLst/>
              <a:gdLst/>
              <a:ahLst/>
              <a:cxnLst/>
              <a:rect l="0" t="0" r="0" b="0"/>
              <a:pathLst>
                <a:path w="298" h="298" extrusionOk="0">
                  <a:moveTo>
                    <a:pt x="202" y="234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9" y="234"/>
                    <a:pt x="159" y="234"/>
                    <a:pt x="159" y="234"/>
                  </a:cubicBezTo>
                  <a:lnTo>
                    <a:pt x="202" y="234"/>
                  </a:lnTo>
                  <a:close/>
                  <a:moveTo>
                    <a:pt x="266" y="234"/>
                  </a:moveTo>
                  <a:cubicBezTo>
                    <a:pt x="266" y="106"/>
                    <a:pt x="266" y="106"/>
                    <a:pt x="266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3" y="234"/>
                    <a:pt x="223" y="234"/>
                    <a:pt x="223" y="234"/>
                  </a:cubicBezTo>
                  <a:lnTo>
                    <a:pt x="266" y="234"/>
                  </a:lnTo>
                  <a:close/>
                  <a:moveTo>
                    <a:pt x="287" y="81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" y="90"/>
                    <a:pt x="10" y="96"/>
                  </a:cubicBezTo>
                  <a:cubicBezTo>
                    <a:pt x="287" y="96"/>
                    <a:pt x="287" y="96"/>
                    <a:pt x="287" y="96"/>
                  </a:cubicBezTo>
                  <a:cubicBezTo>
                    <a:pt x="287" y="96"/>
                    <a:pt x="295" y="89"/>
                    <a:pt x="287" y="81"/>
                  </a:cubicBezTo>
                  <a:close/>
                  <a:moveTo>
                    <a:pt x="138" y="234"/>
                  </a:moveTo>
                  <a:cubicBezTo>
                    <a:pt x="138" y="106"/>
                    <a:pt x="138" y="106"/>
                    <a:pt x="138" y="106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96" y="234"/>
                    <a:pt x="96" y="234"/>
                    <a:pt x="96" y="234"/>
                  </a:cubicBezTo>
                  <a:lnTo>
                    <a:pt x="138" y="234"/>
                  </a:lnTo>
                  <a:close/>
                  <a:moveTo>
                    <a:pt x="74" y="234"/>
                  </a:moveTo>
                  <a:cubicBezTo>
                    <a:pt x="74" y="106"/>
                    <a:pt x="74" y="106"/>
                    <a:pt x="74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234"/>
                    <a:pt x="32" y="234"/>
                    <a:pt x="32" y="234"/>
                  </a:cubicBezTo>
                  <a:lnTo>
                    <a:pt x="74" y="234"/>
                  </a:lnTo>
                  <a:close/>
                  <a:moveTo>
                    <a:pt x="278" y="249"/>
                  </a:moveTo>
                  <a:cubicBezTo>
                    <a:pt x="23" y="250"/>
                    <a:pt x="23" y="250"/>
                    <a:pt x="23" y="25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298" y="298"/>
                    <a:pt x="298" y="298"/>
                    <a:pt x="298" y="298"/>
                  </a:cubicBezTo>
                  <a:cubicBezTo>
                    <a:pt x="298" y="280"/>
                    <a:pt x="298" y="280"/>
                    <a:pt x="298" y="280"/>
                  </a:cubicBezTo>
                  <a:lnTo>
                    <a:pt x="278" y="24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612" name="Shape 612"/>
            <p:cNvSpPr txBox="1"/>
            <p:nvPr/>
          </p:nvSpPr>
          <p:spPr>
            <a:xfrm>
              <a:off x="6081917" y="6492537"/>
              <a:ext cx="16083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b="0" i="0" u="none" strike="noStrike" cap="none" baseline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YOU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/>
        </p:nvSpPr>
        <p:spPr>
          <a:xfrm>
            <a:off x="0" y="1979897"/>
            <a:ext cx="9144000" cy="2741898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18" name="Shape 618"/>
          <p:cNvSpPr txBox="1"/>
          <p:nvPr/>
        </p:nvSpPr>
        <p:spPr>
          <a:xfrm>
            <a:off x="1348154" y="2253434"/>
            <a:ext cx="6232769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0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SASSIE BLASTER PRICING: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$500 setup</a:t>
            </a:r>
            <a:endParaRPr lang="en-US" sz="3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~$300-600/month</a:t>
            </a:r>
            <a:endParaRPr lang="en-US" sz="3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/>
        </p:nvSpPr>
        <p:spPr>
          <a:xfrm>
            <a:off x="0" y="278439"/>
            <a:ext cx="9144000" cy="923560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18" name="Shape 618"/>
          <p:cNvSpPr txBox="1"/>
          <p:nvPr/>
        </p:nvSpPr>
        <p:spPr>
          <a:xfrm>
            <a:off x="1348154" y="415208"/>
            <a:ext cx="6232769" cy="6500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0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COMPARISON</a:t>
            </a:r>
            <a:endParaRPr lang="en-US" sz="36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32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Shape 6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7412" y="2067858"/>
            <a:ext cx="617429" cy="4299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386" y="2752626"/>
            <a:ext cx="9845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M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10 M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20 M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2386" y="2205872"/>
            <a:ext cx="138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Emails/month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16510" y="2752626"/>
            <a:ext cx="9861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$300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$450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$600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263057" y="2752626"/>
            <a:ext cx="11865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$422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$1699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$2699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306359" y="2205872"/>
            <a:ext cx="93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MailGun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44965" y="2205872"/>
            <a:ext cx="114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MailChimp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01663" y="2752626"/>
            <a:ext cx="11865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$425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$3500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$7000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957740" y="2205872"/>
            <a:ext cx="3101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Constant Contact / </a:t>
            </a:r>
            <a:r>
              <a:rPr lang="en-US" b="1" dirty="0" err="1" smtClean="0"/>
              <a:t>iContact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52340" y="2752626"/>
            <a:ext cx="15616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DON’T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WANNA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KNOW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524106"/>
            <a:ext cx="1585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Works with</a:t>
            </a:r>
            <a:br>
              <a:rPr lang="en-US" sz="1600" dirty="0" smtClean="0"/>
            </a:br>
            <a:r>
              <a:rPr lang="en-US" sz="1600" dirty="0" err="1" smtClean="0"/>
              <a:t>autoscheduler</a:t>
            </a:r>
            <a:r>
              <a:rPr lang="en-US" sz="1600" dirty="0" smtClean="0"/>
              <a:t>?	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724570" y="5524106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Of Course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489883" y="5524106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LOL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529038" y="5524106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ROTFL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76370" y="5524106"/>
            <a:ext cx="2409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WUT’S AN</a:t>
            </a:r>
            <a:br>
              <a:rPr lang="en-US" sz="2400" b="1" dirty="0" smtClean="0"/>
            </a:br>
            <a:r>
              <a:rPr lang="en-US" sz="2400" b="1" dirty="0" smtClean="0"/>
              <a:t>“</a:t>
            </a:r>
            <a:r>
              <a:rPr lang="en-US" sz="1600" b="1" dirty="0" smtClean="0"/>
              <a:t>AUTOSCHEDULER”?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481472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1068776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899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BUT WAIT </a:t>
            </a:r>
            <a:r>
              <a:rPr lang="is-IS" sz="54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…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165" t="8903" r="18824" b="7304"/>
          <a:stretch/>
        </p:blipFill>
        <p:spPr>
          <a:xfrm>
            <a:off x="1772239" y="1460886"/>
            <a:ext cx="4817097" cy="4263216"/>
          </a:xfrm>
          <a:prstGeom prst="rect">
            <a:avLst/>
          </a:prstGeom>
        </p:spPr>
      </p:pic>
      <p:sp>
        <p:nvSpPr>
          <p:cNvPr id="6" name="Shape 647"/>
          <p:cNvSpPr/>
          <p:nvPr/>
        </p:nvSpPr>
        <p:spPr>
          <a:xfrm>
            <a:off x="0" y="5789224"/>
            <a:ext cx="9144000" cy="1068776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-150830" y="5873834"/>
            <a:ext cx="9144000" cy="899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THAT’S NOT ALL!</a:t>
            </a:r>
            <a:endParaRPr lang="is-I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 ALSO GET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4867479"/>
            <a:ext cx="9144000" cy="199052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-150830" y="4867479"/>
            <a:ext cx="9144000" cy="899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IP REPUTATION MANAGEMENT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( i.e. keeping off spam lists )</a:t>
            </a:r>
            <a:endParaRPr lang="is-IS" sz="40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12" y="1627747"/>
            <a:ext cx="6401212" cy="2582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524" y="1495090"/>
            <a:ext cx="2278608" cy="28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25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 ALSO GET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4867479"/>
            <a:ext cx="9144000" cy="199052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-150830" y="4867479"/>
            <a:ext cx="9144000" cy="899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CUSTOM APPEARANCE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9" y="1548352"/>
            <a:ext cx="2110494" cy="2326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403" y="1548352"/>
            <a:ext cx="2179534" cy="2326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729" y="1548352"/>
            <a:ext cx="1993734" cy="23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06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5053" y="1134117"/>
            <a:ext cx="8173038" cy="4880184"/>
          </a:xfrm>
          <a:prstGeom prst="rect">
            <a:avLst/>
          </a:prstGeom>
          <a:solidFill>
            <a:srgbClr val="F1E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 ALSO GET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4867479"/>
            <a:ext cx="9144000" cy="199052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-150830" y="5244551"/>
            <a:ext cx="9144000" cy="899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CUSTOM TEXT CONTENT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0835" y="1179940"/>
            <a:ext cx="7081652" cy="3687539"/>
            <a:chOff x="145053" y="1134117"/>
            <a:chExt cx="7081652" cy="3687539"/>
          </a:xfrm>
        </p:grpSpPr>
        <p:sp>
          <p:nvSpPr>
            <p:cNvPr id="2" name="TextBox 1"/>
            <p:cNvSpPr txBox="1"/>
            <p:nvPr/>
          </p:nvSpPr>
          <p:spPr>
            <a:xfrm>
              <a:off x="190361" y="1134117"/>
              <a:ext cx="569379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Dear [SHOPPER NAME],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Welcome from Service Universe!</a:t>
              </a:r>
            </a:p>
            <a:p>
              <a:r>
                <a:rPr lang="en-US" sz="2000" dirty="0" smtClean="0"/>
                <a:t>Here are some shops near you guaranteed to</a:t>
              </a:r>
            </a:p>
            <a:p>
              <a:endParaRPr lang="en-US" sz="2000" dirty="0"/>
            </a:p>
            <a:p>
              <a:endParaRPr lang="en-US" sz="2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45053" y="2314001"/>
              <a:ext cx="708165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000" b="1" cap="none" spc="0" dirty="0" smtClean="0">
                  <a:ln/>
                  <a:solidFill>
                    <a:schemeClr val="accent3"/>
                  </a:solidFill>
                  <a:effectLst/>
                </a:rPr>
                <a:t>BLOW </a:t>
              </a:r>
              <a:r>
                <a:rPr lang="is-IS" sz="4000" b="1" cap="none" spc="0" dirty="0" smtClean="0">
                  <a:ln/>
                  <a:solidFill>
                    <a:schemeClr val="accent3"/>
                  </a:solidFill>
                  <a:effectLst/>
                </a:rPr>
                <a:t>… YOUR .... MIND !!!</a:t>
              </a:r>
              <a:endParaRPr lang="en-US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183" y="3067710"/>
              <a:ext cx="3118126" cy="175394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70926" y="1308100"/>
            <a:ext cx="76570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</a:t>
            </a:r>
            <a:r>
              <a:rPr lang="en-US" dirty="0"/>
              <a:t>APPLY FOR A SHOP: Find your state/region/country among the "Available Shops" and click on its link.</a:t>
            </a:r>
          </a:p>
          <a:p>
            <a:endParaRPr lang="en-US" dirty="0"/>
          </a:p>
          <a:p>
            <a:r>
              <a:rPr lang="en-US" dirty="0"/>
              <a:t>TO STOP RECEIVING SHOP OFFERS from Service </a:t>
            </a:r>
            <a:r>
              <a:rPr lang="en-US" dirty="0" smtClean="0"/>
              <a:t>Universe:</a:t>
            </a:r>
            <a:endParaRPr lang="en-US" dirty="0"/>
          </a:p>
          <a:p>
            <a:r>
              <a:rPr lang="en-US" dirty="0"/>
              <a:t>Please login at </a:t>
            </a:r>
            <a:r>
              <a:rPr lang="en-US" u="sng" dirty="0">
                <a:hlinkClick r:id="rId4"/>
              </a:rPr>
              <a:t>http://</a:t>
            </a:r>
            <a:r>
              <a:rPr lang="en-US" u="sng" dirty="0" smtClean="0">
                <a:hlinkClick r:id="rId4"/>
              </a:rPr>
              <a:t>www.sassieshop.com/2serviceuniverse: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COMMENTS: </a:t>
            </a:r>
            <a:r>
              <a:rPr lang="en-US" dirty="0" smtClean="0"/>
              <a:t>*Alien Hunting Mystery Shop *</a:t>
            </a:r>
            <a:endParaRPr lang="en-US" dirty="0"/>
          </a:p>
          <a:p>
            <a:endParaRPr lang="en-US" dirty="0"/>
          </a:p>
          <a:p>
            <a:r>
              <a:rPr lang="en-US" dirty="0"/>
              <a:t>Mystery shoppers needed </a:t>
            </a:r>
            <a:r>
              <a:rPr lang="en-US" dirty="0" smtClean="0"/>
              <a:t>to hunt aliens from other galaxies in local retail stores.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Pay for this shop and report is $25.00.</a:t>
            </a:r>
          </a:p>
          <a:p>
            <a:endParaRPr lang="en-US" dirty="0"/>
          </a:p>
          <a:p>
            <a:r>
              <a:rPr lang="en-US" dirty="0"/>
              <a:t>You must meet the following qualifications to apply for this shop:</a:t>
            </a:r>
          </a:p>
          <a:p>
            <a:r>
              <a:rPr lang="en-US" dirty="0"/>
              <a:t>* You </a:t>
            </a:r>
            <a:r>
              <a:rPr lang="en-US" dirty="0" smtClean="0"/>
              <a:t>must be of questionable soundness of mind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426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 ALSO GET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901179"/>
            <a:ext cx="9144000" cy="95682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-150830" y="5901179"/>
            <a:ext cx="9144000" cy="899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DELIVERABILITY EMAILS</a:t>
            </a: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441450"/>
            <a:ext cx="75946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37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 ALSO GET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901179"/>
            <a:ext cx="9144000" cy="95682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91602"/>
          <a:stretch/>
        </p:blipFill>
        <p:spPr>
          <a:xfrm>
            <a:off x="271189" y="2351800"/>
            <a:ext cx="1302778" cy="2487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017"/>
          <a:stretch/>
        </p:blipFill>
        <p:spPr>
          <a:xfrm>
            <a:off x="1573967" y="2351801"/>
            <a:ext cx="7133285" cy="2487117"/>
          </a:xfrm>
          <a:prstGeom prst="rect">
            <a:avLst/>
          </a:prstGeom>
        </p:spPr>
      </p:pic>
      <p:sp>
        <p:nvSpPr>
          <p:cNvPr id="10" name="Shape 648"/>
          <p:cNvSpPr txBox="1"/>
          <p:nvPr/>
        </p:nvSpPr>
        <p:spPr>
          <a:xfrm>
            <a:off x="-150830" y="5901179"/>
            <a:ext cx="9144000" cy="8993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DELIVERABILITY REPORTS</a:t>
            </a: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2495393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 ALSO GET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000494"/>
            <a:ext cx="9144000" cy="1857506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104930" y="5075444"/>
            <a:ext cx="8888239" cy="16851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Campaign Tracking: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View – Click – Unsubscribe</a:t>
            </a: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8197"/>
          <a:stretch/>
        </p:blipFill>
        <p:spPr>
          <a:xfrm>
            <a:off x="1154242" y="1723021"/>
            <a:ext cx="6824501" cy="25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820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0" y="1979897"/>
            <a:ext cx="9144000" cy="2741898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1348154" y="2253434"/>
            <a:ext cx="6232769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LET’S TALK ABOUT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5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EMAIL</a:t>
            </a:r>
            <a:endParaRPr lang="en-US" sz="6600" b="0" i="0" u="none" strike="noStrike" cap="none" baseline="0" dirty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 ALSO GET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000494"/>
            <a:ext cx="9144000" cy="1857506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104931" y="4927471"/>
            <a:ext cx="8888239" cy="16851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8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SURETY</a:t>
            </a:r>
            <a:r>
              <a:rPr lang="en-US" sz="54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/>
            </a:r>
            <a:br>
              <a:rPr lang="en-US" sz="54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</a:br>
            <a:r>
              <a:rPr lang="en-US" sz="32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WHITELISTING SERVICE</a:t>
            </a: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87605"/>
            <a:ext cx="5181600" cy="35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394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BEHIND THE SCENES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384800"/>
            <a:ext cx="9144000" cy="1473200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104931" y="5270500"/>
            <a:ext cx="8888239" cy="13420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8" name="Shape 648"/>
          <p:cNvSpPr txBox="1"/>
          <p:nvPr/>
        </p:nvSpPr>
        <p:spPr>
          <a:xfrm>
            <a:off x="209862" y="5647261"/>
            <a:ext cx="8888239" cy="965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EFFICIENCY REPORTS</a:t>
            </a:r>
            <a:endParaRPr lang="en-US" sz="96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4369"/>
            <a:ext cx="9144000" cy="31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352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BEHIND THE SCENES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384800"/>
            <a:ext cx="9144000" cy="1473200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104931" y="5270500"/>
            <a:ext cx="8888239" cy="13420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8" name="Shape 648"/>
          <p:cNvSpPr txBox="1"/>
          <p:nvPr/>
        </p:nvSpPr>
        <p:spPr>
          <a:xfrm>
            <a:off x="209862" y="5647261"/>
            <a:ext cx="8888239" cy="965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INTELLIGENT RETRIES</a:t>
            </a:r>
            <a:endParaRPr lang="en-US" sz="96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5284"/>
          <a:stretch/>
        </p:blipFill>
        <p:spPr>
          <a:xfrm>
            <a:off x="1396567" y="1463147"/>
            <a:ext cx="6514828" cy="32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91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BEHIND THE SCENES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384800"/>
            <a:ext cx="9144000" cy="1473200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104931" y="5270500"/>
            <a:ext cx="8888239" cy="13420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8" name="Shape 648"/>
          <p:cNvSpPr txBox="1"/>
          <p:nvPr/>
        </p:nvSpPr>
        <p:spPr>
          <a:xfrm>
            <a:off x="209862" y="5647261"/>
            <a:ext cx="8888239" cy="965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SPEED THROTTLING</a:t>
            </a:r>
            <a:endParaRPr lang="en-US" sz="96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110" y="1211411"/>
            <a:ext cx="772839" cy="77283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476500" y="1471680"/>
            <a:ext cx="2095500" cy="386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29" y="1120837"/>
            <a:ext cx="1192461" cy="10881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28249" y="1085261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5000 emails /</a:t>
            </a:r>
            <a:r>
              <a:rPr lang="en-US" sz="2400" b="1" dirty="0" err="1" smtClean="0"/>
              <a:t>hr</a:t>
            </a:r>
            <a:endParaRPr lang="en-US" sz="2400" b="1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53200" y="1233422"/>
            <a:ext cx="2120900" cy="975520"/>
          </a:xfrm>
          <a:prstGeom prst="wedgeRoundRectCallout">
            <a:avLst>
              <a:gd name="adj1" fmla="val -81241"/>
              <a:gd name="adj2" fmla="val -63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Dude,</a:t>
            </a:r>
          </a:p>
          <a:p>
            <a:pPr algn="ctr"/>
            <a:r>
              <a:rPr lang="en-US" sz="2400" dirty="0"/>
              <a:t>g</a:t>
            </a:r>
            <a:r>
              <a:rPr lang="en-US" sz="2400" dirty="0" smtClean="0"/>
              <a:t>et real</a:t>
            </a:r>
            <a:endParaRPr lang="en-US" sz="24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553200" y="2494111"/>
            <a:ext cx="2120900" cy="997531"/>
          </a:xfrm>
          <a:prstGeom prst="wedgeRoundRectCallout">
            <a:avLst>
              <a:gd name="adj1" fmla="val -80643"/>
              <a:gd name="adj2" fmla="val -112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No,</a:t>
            </a:r>
          </a:p>
          <a:p>
            <a:pPr algn="ctr"/>
            <a:r>
              <a:rPr lang="en-US" sz="2400" dirty="0" err="1" smtClean="0"/>
              <a:t>Srsly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86029" y="2263278"/>
            <a:ext cx="5021920" cy="1228364"/>
            <a:chOff x="886029" y="2263278"/>
            <a:chExt cx="5021920" cy="122836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5110" y="2494111"/>
              <a:ext cx="772839" cy="772839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>
            <a:xfrm>
              <a:off x="2476500" y="2754380"/>
              <a:ext cx="2095500" cy="386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029" y="2403537"/>
              <a:ext cx="1192461" cy="108810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28249" y="2263278"/>
              <a:ext cx="2392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5000 emails /</a:t>
              </a:r>
              <a:r>
                <a:rPr lang="en-US" sz="2400" b="1" dirty="0" err="1" smtClean="0"/>
                <a:t>hr</a:t>
              </a:r>
              <a:endParaRPr lang="en-US" sz="24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6029" y="3481720"/>
            <a:ext cx="5021920" cy="1228364"/>
            <a:chOff x="886029" y="3481720"/>
            <a:chExt cx="5021920" cy="12283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5110" y="3712553"/>
              <a:ext cx="772839" cy="772839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>
            <a:xfrm>
              <a:off x="2476500" y="3972822"/>
              <a:ext cx="2095500" cy="386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029" y="3621979"/>
              <a:ext cx="1192461" cy="108810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28249" y="3481720"/>
              <a:ext cx="2392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5000 emails /</a:t>
              </a:r>
              <a:r>
                <a:rPr lang="en-US" sz="2400" b="1" dirty="0" err="1" smtClean="0"/>
                <a:t>hr</a:t>
              </a:r>
              <a:endParaRPr lang="en-US" sz="2400" b="1" dirty="0"/>
            </a:p>
          </p:txBody>
        </p:sp>
      </p:grpSp>
      <p:sp>
        <p:nvSpPr>
          <p:cNvPr id="27" name="Rounded Rectangular Callout 26"/>
          <p:cNvSpPr/>
          <p:nvPr/>
        </p:nvSpPr>
        <p:spPr>
          <a:xfrm>
            <a:off x="6553200" y="3621979"/>
            <a:ext cx="2120900" cy="997531"/>
          </a:xfrm>
          <a:prstGeom prst="wedgeRoundRectCallout">
            <a:avLst>
              <a:gd name="adj1" fmla="val -80643"/>
              <a:gd name="adj2" fmla="val -112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&lt;sigh&gt;</a:t>
            </a:r>
            <a:endParaRPr lang="en-US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14" y="1120837"/>
            <a:ext cx="2870875" cy="37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1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307500"/>
            <a:ext cx="9144000" cy="663461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-150830" y="392110"/>
            <a:ext cx="9144000" cy="5788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baseline="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BEHIND THE SCENES</a:t>
            </a:r>
            <a:endParaRPr lang="is-IS" sz="32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6" name="Shape 647"/>
          <p:cNvSpPr/>
          <p:nvPr/>
        </p:nvSpPr>
        <p:spPr>
          <a:xfrm>
            <a:off x="0" y="5384800"/>
            <a:ext cx="9144000" cy="1473200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Shape 648"/>
          <p:cNvSpPr txBox="1"/>
          <p:nvPr/>
        </p:nvSpPr>
        <p:spPr>
          <a:xfrm>
            <a:off x="104931" y="5270500"/>
            <a:ext cx="8888239" cy="13420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54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8" name="Shape 648"/>
          <p:cNvSpPr txBox="1"/>
          <p:nvPr/>
        </p:nvSpPr>
        <p:spPr>
          <a:xfrm>
            <a:off x="209862" y="5647261"/>
            <a:ext cx="8888239" cy="965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dirty="0" smtClean="0">
                <a:solidFill>
                  <a:schemeClr val="lt1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SPEED THROTTLING</a:t>
            </a:r>
            <a:endParaRPr lang="en-US" sz="9600" b="0" i="0" u="none" strike="noStrike" cap="none" baseline="0" dirty="0" smtClean="0">
              <a:solidFill>
                <a:schemeClr val="lt1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553200" y="1233422"/>
            <a:ext cx="2120900" cy="975520"/>
          </a:xfrm>
          <a:prstGeom prst="wedgeRoundRectCallout">
            <a:avLst>
              <a:gd name="adj1" fmla="val -81241"/>
              <a:gd name="adj2" fmla="val -63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Dude,</a:t>
            </a:r>
          </a:p>
          <a:p>
            <a:pPr algn="ctr"/>
            <a:r>
              <a:rPr lang="en-US" sz="2400" dirty="0"/>
              <a:t>g</a:t>
            </a:r>
            <a:r>
              <a:rPr lang="en-US" sz="2400" dirty="0" smtClean="0"/>
              <a:t>et real</a:t>
            </a:r>
            <a:endParaRPr lang="en-US" sz="24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553200" y="2494111"/>
            <a:ext cx="2120900" cy="997531"/>
          </a:xfrm>
          <a:prstGeom prst="wedgeRoundRectCallout">
            <a:avLst>
              <a:gd name="adj1" fmla="val -80643"/>
              <a:gd name="adj2" fmla="val -112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Easy,</a:t>
            </a:r>
          </a:p>
          <a:p>
            <a:pPr algn="ctr"/>
            <a:r>
              <a:rPr lang="en-US" sz="2400" dirty="0" smtClean="0"/>
              <a:t>Cowboy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69069" y="1085261"/>
            <a:ext cx="5038880" cy="975749"/>
            <a:chOff x="869069" y="1085261"/>
            <a:chExt cx="5038880" cy="9757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5110" y="1211411"/>
              <a:ext cx="772839" cy="772839"/>
            </a:xfrm>
            <a:prstGeom prst="rect">
              <a:avLst/>
            </a:prstGeom>
          </p:spPr>
        </p:pic>
        <p:sp>
          <p:nvSpPr>
            <p:cNvPr id="4" name="Right Arrow 3"/>
            <p:cNvSpPr/>
            <p:nvPr/>
          </p:nvSpPr>
          <p:spPr>
            <a:xfrm>
              <a:off x="2476500" y="1471680"/>
              <a:ext cx="2095500" cy="386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28249" y="1085261"/>
              <a:ext cx="2392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5000 emails /</a:t>
              </a:r>
              <a:r>
                <a:rPr lang="en-US" sz="2400" b="1" dirty="0" err="1" smtClean="0"/>
                <a:t>hr</a:t>
              </a:r>
              <a:endParaRPr lang="en-US" sz="2400" b="1" dirty="0"/>
            </a:p>
          </p:txBody>
        </p:sp>
        <p:pic>
          <p:nvPicPr>
            <p:cNvPr id="28" name="Shape 5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9069" y="1233422"/>
              <a:ext cx="1188332" cy="8275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869069" y="2263278"/>
            <a:ext cx="5038880" cy="1003672"/>
            <a:chOff x="869069" y="2263278"/>
            <a:chExt cx="5038880" cy="10036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5110" y="2494111"/>
              <a:ext cx="772839" cy="772839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>
            <a:xfrm>
              <a:off x="2476500" y="2754380"/>
              <a:ext cx="2095500" cy="386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28249" y="2263278"/>
              <a:ext cx="2392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1000 emails /</a:t>
              </a:r>
              <a:r>
                <a:rPr lang="en-US" sz="2400" b="1" dirty="0" err="1" smtClean="0"/>
                <a:t>hr</a:t>
              </a:r>
              <a:endParaRPr lang="en-US" sz="2400" b="1" dirty="0"/>
            </a:p>
          </p:txBody>
        </p:sp>
        <p:pic>
          <p:nvPicPr>
            <p:cNvPr id="29" name="Shape 5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9069" y="2385993"/>
              <a:ext cx="1188332" cy="8275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869069" y="3481720"/>
            <a:ext cx="5038880" cy="1003672"/>
            <a:chOff x="869069" y="3481720"/>
            <a:chExt cx="5038880" cy="10036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5110" y="3712553"/>
              <a:ext cx="772839" cy="772839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>
            <a:xfrm>
              <a:off x="2476500" y="3972822"/>
              <a:ext cx="2095500" cy="386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28249" y="3481720"/>
              <a:ext cx="2220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350 emails /</a:t>
              </a:r>
              <a:r>
                <a:rPr lang="en-US" sz="2400" b="1" dirty="0" err="1" smtClean="0"/>
                <a:t>hr</a:t>
              </a:r>
              <a:endParaRPr lang="en-US" sz="2400" b="1" dirty="0"/>
            </a:p>
          </p:txBody>
        </p:sp>
        <p:pic>
          <p:nvPicPr>
            <p:cNvPr id="30" name="Shape 5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9069" y="3636564"/>
              <a:ext cx="1188332" cy="8275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roup 30"/>
          <p:cNvGrpSpPr/>
          <p:nvPr/>
        </p:nvGrpSpPr>
        <p:grpSpPr>
          <a:xfrm>
            <a:off x="6553200" y="3621979"/>
            <a:ext cx="2120900" cy="997531"/>
            <a:chOff x="6553200" y="3621979"/>
            <a:chExt cx="2120900" cy="997531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6553200" y="3621979"/>
              <a:ext cx="2120900" cy="997531"/>
            </a:xfrm>
            <a:prstGeom prst="wedgeRoundRectCallout">
              <a:avLst>
                <a:gd name="adj1" fmla="val -80643"/>
                <a:gd name="adj2" fmla="val -1128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Heart 23"/>
            <p:cNvSpPr/>
            <p:nvPr/>
          </p:nvSpPr>
          <p:spPr>
            <a:xfrm>
              <a:off x="7243309" y="3754103"/>
              <a:ext cx="812800" cy="812230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36652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7"/>
          <p:cNvSpPr/>
          <p:nvPr/>
        </p:nvSpPr>
        <p:spPr>
          <a:xfrm>
            <a:off x="0" y="1979897"/>
            <a:ext cx="9144000" cy="2741898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-664590" y="2189637"/>
            <a:ext cx="10473179" cy="6240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800" b="0" i="0" u="none" strike="noStrike" cap="none" baseline="0" dirty="0" smtClean="0">
                <a:solidFill>
                  <a:srgbClr val="FF8A87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SASSIE BLASTER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 dirty="0" smtClean="0">
                <a:solidFill>
                  <a:srgbClr val="FF8A87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YOUR PRIVATE EMAIL SERVER</a:t>
            </a:r>
            <a:endParaRPr lang="en-US" sz="4800" b="0" i="0" u="none" strike="noStrike" cap="none" baseline="0" dirty="0">
              <a:solidFill>
                <a:srgbClr val="FF8A87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60352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Shape 263"/>
          <p:cNvCxnSpPr/>
          <p:nvPr/>
        </p:nvCxnSpPr>
        <p:spPr>
          <a:xfrm>
            <a:off x="976920" y="3774594"/>
            <a:ext cx="734646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Shape 264"/>
          <p:cNvSpPr/>
          <p:nvPr/>
        </p:nvSpPr>
        <p:spPr>
          <a:xfrm flipH="1">
            <a:off x="1425003" y="3699044"/>
            <a:ext cx="151099" cy="151099"/>
          </a:xfrm>
          <a:prstGeom prst="ellipse">
            <a:avLst/>
          </a:prstGeom>
          <a:solidFill>
            <a:srgbClr val="CC3333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rgbClr val="7F7F7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5" name="Shape 265"/>
          <p:cNvSpPr/>
          <p:nvPr/>
        </p:nvSpPr>
        <p:spPr>
          <a:xfrm flipH="1">
            <a:off x="2747105" y="3700344"/>
            <a:ext cx="151099" cy="151099"/>
          </a:xfrm>
          <a:prstGeom prst="ellipse">
            <a:avLst/>
          </a:prstGeom>
          <a:solidFill>
            <a:srgbClr val="85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6" name="Shape 266"/>
          <p:cNvSpPr/>
          <p:nvPr/>
        </p:nvSpPr>
        <p:spPr>
          <a:xfrm flipH="1">
            <a:off x="4018414" y="3699044"/>
            <a:ext cx="151099" cy="151099"/>
          </a:xfrm>
          <a:prstGeom prst="ellipse">
            <a:avLst/>
          </a:prstGeom>
          <a:solidFill>
            <a:srgbClr val="0EBEA9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7" name="Shape 267"/>
          <p:cNvSpPr/>
          <p:nvPr/>
        </p:nvSpPr>
        <p:spPr>
          <a:xfrm flipH="1">
            <a:off x="6041289" y="3700344"/>
            <a:ext cx="151099" cy="151099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8" name="Shape 268"/>
          <p:cNvSpPr/>
          <p:nvPr/>
        </p:nvSpPr>
        <p:spPr>
          <a:xfrm flipH="1">
            <a:off x="7472817" y="3700344"/>
            <a:ext cx="151099" cy="151099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269" name="Shape 269"/>
          <p:cNvGrpSpPr/>
          <p:nvPr/>
        </p:nvGrpSpPr>
        <p:grpSpPr>
          <a:xfrm>
            <a:off x="3578144" y="1301600"/>
            <a:ext cx="1921284" cy="2232022"/>
            <a:chOff x="3578144" y="1301600"/>
            <a:chExt cx="1921284" cy="2232022"/>
          </a:xfrm>
        </p:grpSpPr>
        <p:sp>
          <p:nvSpPr>
            <p:cNvPr id="270" name="Shape 270"/>
            <p:cNvSpPr/>
            <p:nvPr/>
          </p:nvSpPr>
          <p:spPr>
            <a:xfrm>
              <a:off x="3578144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BEA9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71" name="Shape 271"/>
            <p:cNvSpPr txBox="1"/>
            <p:nvPr/>
          </p:nvSpPr>
          <p:spPr>
            <a:xfrm>
              <a:off x="3854287" y="2902832"/>
              <a:ext cx="136769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SEND EMAIL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FASTER</a:t>
              </a:r>
            </a:p>
          </p:txBody>
        </p:sp>
        <p:sp>
          <p:nvSpPr>
            <p:cNvPr id="272" name="Shape 272"/>
            <p:cNvSpPr/>
            <p:nvPr/>
          </p:nvSpPr>
          <p:spPr>
            <a:xfrm>
              <a:off x="3578144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0" i="0" u="none" strike="noStrike" cap="none" baseline="0">
                  <a:solidFill>
                    <a:srgbClr val="7F7F7F"/>
                  </a:solidFill>
                  <a:latin typeface="Questrial"/>
                  <a:ea typeface="Questrial"/>
                  <a:cs typeface="Questrial"/>
                  <a:sym typeface="Questrial"/>
                </a:rPr>
                <a:t>.</a:t>
              </a:r>
            </a:p>
          </p:txBody>
        </p:sp>
      </p:grpSp>
      <p:grpSp>
        <p:nvGrpSpPr>
          <p:cNvPr id="273" name="Shape 273"/>
          <p:cNvGrpSpPr/>
          <p:nvPr/>
        </p:nvGrpSpPr>
        <p:grpSpPr>
          <a:xfrm>
            <a:off x="2327682" y="3986260"/>
            <a:ext cx="1921284" cy="2227385"/>
            <a:chOff x="2327682" y="3986260"/>
            <a:chExt cx="1921284" cy="2227385"/>
          </a:xfrm>
        </p:grpSpPr>
        <p:sp>
          <p:nvSpPr>
            <p:cNvPr id="274" name="Shape 274"/>
            <p:cNvSpPr/>
            <p:nvPr/>
          </p:nvSpPr>
          <p:spPr>
            <a:xfrm rot="10800000" flipH="1">
              <a:off x="2327682" y="3986260"/>
              <a:ext cx="1921283" cy="644769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00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75" name="Shape 275"/>
            <p:cNvSpPr txBox="1"/>
            <p:nvPr/>
          </p:nvSpPr>
          <p:spPr>
            <a:xfrm>
              <a:off x="2327682" y="4100235"/>
              <a:ext cx="1921284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MAINTAIN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IP REPUTATION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2327682" y="463103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000" b="0" i="0" u="none" strike="noStrike" cap="none" baseline="0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277" name="Shape 277"/>
          <p:cNvGrpSpPr/>
          <p:nvPr/>
        </p:nvGrpSpPr>
        <p:grpSpPr>
          <a:xfrm>
            <a:off x="976920" y="1301600"/>
            <a:ext cx="1921284" cy="2232022"/>
            <a:chOff x="976920" y="1301600"/>
            <a:chExt cx="1921284" cy="2232022"/>
          </a:xfrm>
        </p:grpSpPr>
        <p:sp>
          <p:nvSpPr>
            <p:cNvPr id="278" name="Shape 278"/>
            <p:cNvSpPr/>
            <p:nvPr/>
          </p:nvSpPr>
          <p:spPr>
            <a:xfrm>
              <a:off x="976920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79" name="Shape 279"/>
            <p:cNvSpPr txBox="1"/>
            <p:nvPr/>
          </p:nvSpPr>
          <p:spPr>
            <a:xfrm>
              <a:off x="1269054" y="2890727"/>
              <a:ext cx="1367693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REACH MORE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SHOPPERS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976920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281" name="Shape 28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20362" y="1595966"/>
              <a:ext cx="1093344" cy="11524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2" name="Shape 282"/>
          <p:cNvGrpSpPr/>
          <p:nvPr/>
        </p:nvGrpSpPr>
        <p:grpSpPr>
          <a:xfrm>
            <a:off x="6159828" y="1301600"/>
            <a:ext cx="1921284" cy="2232022"/>
            <a:chOff x="6159828" y="1301600"/>
            <a:chExt cx="1921284" cy="2232022"/>
          </a:xfrm>
        </p:grpSpPr>
        <p:sp>
          <p:nvSpPr>
            <p:cNvPr id="283" name="Shape 283"/>
            <p:cNvSpPr/>
            <p:nvPr/>
          </p:nvSpPr>
          <p:spPr>
            <a:xfrm>
              <a:off x="6159828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1471355" y="534052"/>
                  </a:lnTo>
                  <a:lnTo>
                    <a:pt x="1378554" y="649407"/>
                  </a:lnTo>
                  <a:lnTo>
                    <a:pt x="1297137" y="540564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6159828" y="2890727"/>
              <a:ext cx="1921284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CUSTOMIZE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EMAIL CONTENT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6159828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286" name="Shape 286"/>
          <p:cNvGrpSpPr/>
          <p:nvPr/>
        </p:nvGrpSpPr>
        <p:grpSpPr>
          <a:xfrm>
            <a:off x="4713982" y="3986260"/>
            <a:ext cx="1921284" cy="2227385"/>
            <a:chOff x="4713982" y="3986260"/>
            <a:chExt cx="1921284" cy="2227385"/>
          </a:xfrm>
        </p:grpSpPr>
        <p:sp>
          <p:nvSpPr>
            <p:cNvPr id="287" name="Shape 287"/>
            <p:cNvSpPr/>
            <p:nvPr/>
          </p:nvSpPr>
          <p:spPr>
            <a:xfrm rot="10800000" flipH="1">
              <a:off x="4713982" y="3986260"/>
              <a:ext cx="1921283" cy="644769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1471355" y="534052"/>
                  </a:lnTo>
                  <a:lnTo>
                    <a:pt x="1378554" y="649407"/>
                  </a:lnTo>
                  <a:lnTo>
                    <a:pt x="1297137" y="540564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8" name="Shape 288"/>
            <p:cNvSpPr txBox="1"/>
            <p:nvPr/>
          </p:nvSpPr>
          <p:spPr>
            <a:xfrm>
              <a:off x="4713982" y="4098205"/>
              <a:ext cx="1921284" cy="52321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CUSTOMIZE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4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APPEARANCE</a:t>
              </a:r>
            </a:p>
          </p:txBody>
        </p:sp>
        <p:sp>
          <p:nvSpPr>
            <p:cNvPr id="289" name="Shape 289"/>
            <p:cNvSpPr/>
            <p:nvPr/>
          </p:nvSpPr>
          <p:spPr>
            <a:xfrm>
              <a:off x="4713982" y="463103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292" name="Shape 2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8203" y="4806787"/>
            <a:ext cx="747516" cy="99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8007" y="1436148"/>
            <a:ext cx="814432" cy="132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1982" y="4889914"/>
            <a:ext cx="836504" cy="75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1626" y="1595966"/>
            <a:ext cx="630821" cy="114999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57"/>
          <p:cNvSpPr/>
          <p:nvPr/>
        </p:nvSpPr>
        <p:spPr>
          <a:xfrm>
            <a:off x="0" y="12712"/>
            <a:ext cx="9144000" cy="856277"/>
          </a:xfrm>
          <a:prstGeom prst="rect">
            <a:avLst/>
          </a:prstGeom>
          <a:solidFill>
            <a:srgbClr val="9E00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6" name="Shape 85"/>
          <p:cNvSpPr txBox="1"/>
          <p:nvPr/>
        </p:nvSpPr>
        <p:spPr>
          <a:xfrm>
            <a:off x="-664590" y="88646"/>
            <a:ext cx="10473179" cy="7803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 dirty="0" smtClean="0">
                <a:solidFill>
                  <a:srgbClr val="FF8A87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SASSIE BLASTER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dirty="0" smtClean="0">
                <a:solidFill>
                  <a:srgbClr val="FF8A87"/>
                </a:solidFill>
                <a:latin typeface="Impact" charset="0"/>
                <a:ea typeface="Impact" charset="0"/>
                <a:cs typeface="Impact" charset="0"/>
                <a:sym typeface="Questrial"/>
              </a:rPr>
              <a:t>YOUR PRIVATE EMAIL SERVER</a:t>
            </a:r>
            <a:endParaRPr lang="en-US" sz="1200" b="0" i="0" u="none" strike="noStrike" cap="none" baseline="0" dirty="0">
              <a:solidFill>
                <a:srgbClr val="FF8A87"/>
              </a:solidFill>
              <a:latin typeface="Impact" charset="0"/>
              <a:ea typeface="Impact" charset="0"/>
              <a:cs typeface="Impact" charset="0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Shape 300"/>
          <p:cNvGrpSpPr/>
          <p:nvPr/>
        </p:nvGrpSpPr>
        <p:grpSpPr>
          <a:xfrm>
            <a:off x="459721" y="241458"/>
            <a:ext cx="1303747" cy="1514609"/>
            <a:chOff x="976920" y="1301600"/>
            <a:chExt cx="1921284" cy="2232022"/>
          </a:xfrm>
        </p:grpSpPr>
        <p:sp>
          <p:nvSpPr>
            <p:cNvPr id="301" name="Shape 301"/>
            <p:cNvSpPr/>
            <p:nvPr/>
          </p:nvSpPr>
          <p:spPr>
            <a:xfrm>
              <a:off x="976920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02" name="Shape 302"/>
            <p:cNvSpPr txBox="1"/>
            <p:nvPr/>
          </p:nvSpPr>
          <p:spPr>
            <a:xfrm>
              <a:off x="976920" y="2890727"/>
              <a:ext cx="1921284" cy="6123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REACH MORE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SHOPPERS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976920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304" name="Shape 30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20362" y="1595966"/>
              <a:ext cx="1093344" cy="11524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" name="Shape 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5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926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342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9358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496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5046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765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3257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3339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/>
          <p:nvPr/>
        </p:nvSpPr>
        <p:spPr>
          <a:xfrm>
            <a:off x="1632895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1502555" y="2802500"/>
            <a:ext cx="86794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YOU</a:t>
            </a:r>
          </a:p>
        </p:txBody>
      </p:sp>
      <p:sp>
        <p:nvSpPr>
          <p:cNvPr id="318" name="Shape 318"/>
          <p:cNvSpPr/>
          <p:nvPr/>
        </p:nvSpPr>
        <p:spPr>
          <a:xfrm>
            <a:off x="3242623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71894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3196936" y="2802500"/>
            <a:ext cx="10064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#2</a:t>
            </a:r>
          </a:p>
        </p:txBody>
      </p:sp>
      <p:sp>
        <p:nvSpPr>
          <p:cNvPr id="320" name="Shape 320"/>
          <p:cNvSpPr/>
          <p:nvPr/>
        </p:nvSpPr>
        <p:spPr>
          <a:xfrm>
            <a:off x="4764351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5D497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1" name="Shape 321"/>
          <p:cNvSpPr txBox="1"/>
          <p:nvPr/>
        </p:nvSpPr>
        <p:spPr>
          <a:xfrm>
            <a:off x="4764351" y="2802500"/>
            <a:ext cx="10064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#3</a:t>
            </a:r>
          </a:p>
        </p:txBody>
      </p:sp>
      <p:sp>
        <p:nvSpPr>
          <p:cNvPr id="322" name="Shape 322"/>
          <p:cNvSpPr/>
          <p:nvPr/>
        </p:nvSpPr>
        <p:spPr>
          <a:xfrm>
            <a:off x="6691060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8C3A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6622835" y="2802500"/>
            <a:ext cx="126229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#150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5962562" y="28025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…</a:t>
            </a:r>
          </a:p>
        </p:txBody>
      </p:sp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9792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3135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/>
          <p:nvPr/>
        </p:nvSpPr>
        <p:spPr>
          <a:xfrm>
            <a:off x="3855876" y="3171832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3855876" y="4469630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7394256" y="6002605"/>
            <a:ext cx="17979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3 M+ shoppers</a:t>
            </a:r>
          </a:p>
        </p:txBody>
      </p:sp>
      <p:sp>
        <p:nvSpPr>
          <p:cNvPr id="330" name="Shape 330"/>
          <p:cNvSpPr/>
          <p:nvPr/>
        </p:nvSpPr>
        <p:spPr>
          <a:xfrm>
            <a:off x="903654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YAHOO</a:t>
            </a:r>
          </a:p>
        </p:txBody>
      </p:sp>
      <p:sp>
        <p:nvSpPr>
          <p:cNvPr id="331" name="Shape 331"/>
          <p:cNvSpPr/>
          <p:nvPr/>
        </p:nvSpPr>
        <p:spPr>
          <a:xfrm>
            <a:off x="2764603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HOTMAIL</a:t>
            </a:r>
          </a:p>
        </p:txBody>
      </p:sp>
      <p:sp>
        <p:nvSpPr>
          <p:cNvPr id="332" name="Shape 332"/>
          <p:cNvSpPr/>
          <p:nvPr/>
        </p:nvSpPr>
        <p:spPr>
          <a:xfrm>
            <a:off x="4567651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AOL</a:t>
            </a:r>
          </a:p>
        </p:txBody>
      </p:sp>
      <p:sp>
        <p:nvSpPr>
          <p:cNvPr id="333" name="Shape 333"/>
          <p:cNvSpPr/>
          <p:nvPr/>
        </p:nvSpPr>
        <p:spPr>
          <a:xfrm>
            <a:off x="6362062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GMAIL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749245" y="6411805"/>
            <a:ext cx="80021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JACK</a:t>
            </a: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6536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29794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59568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02826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93422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3052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16310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46084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4486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928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3182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9164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546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853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1567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2562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1468179" y="3628651"/>
            <a:ext cx="622943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60 MILLION/Month ( 8-10 SASSIE SERVERS)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Shape 356"/>
          <p:cNvGrpSpPr/>
          <p:nvPr/>
        </p:nvGrpSpPr>
        <p:grpSpPr>
          <a:xfrm>
            <a:off x="459721" y="241458"/>
            <a:ext cx="1303747" cy="1514609"/>
            <a:chOff x="976920" y="1301600"/>
            <a:chExt cx="1921284" cy="2232022"/>
          </a:xfrm>
        </p:grpSpPr>
        <p:sp>
          <p:nvSpPr>
            <p:cNvPr id="357" name="Shape 357"/>
            <p:cNvSpPr/>
            <p:nvPr/>
          </p:nvSpPr>
          <p:spPr>
            <a:xfrm>
              <a:off x="976920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58" name="Shape 358"/>
            <p:cNvSpPr txBox="1"/>
            <p:nvPr/>
          </p:nvSpPr>
          <p:spPr>
            <a:xfrm>
              <a:off x="976920" y="2890727"/>
              <a:ext cx="1921284" cy="6123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REACH MORE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SHOPPERS</a:t>
              </a:r>
            </a:p>
          </p:txBody>
        </p:sp>
        <p:sp>
          <p:nvSpPr>
            <p:cNvPr id="359" name="Shape 359"/>
            <p:cNvSpPr/>
            <p:nvPr/>
          </p:nvSpPr>
          <p:spPr>
            <a:xfrm>
              <a:off x="976920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360" name="Shape 3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20362" y="1595966"/>
              <a:ext cx="1093344" cy="11524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5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926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342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9358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496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5046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765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3257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3339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/>
          <p:nvPr/>
        </p:nvSpPr>
        <p:spPr>
          <a:xfrm>
            <a:off x="1632895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3" name="Shape 373"/>
          <p:cNvSpPr txBox="1"/>
          <p:nvPr/>
        </p:nvSpPr>
        <p:spPr>
          <a:xfrm>
            <a:off x="1502555" y="2802500"/>
            <a:ext cx="86794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YOU</a:t>
            </a:r>
          </a:p>
        </p:txBody>
      </p:sp>
      <p:sp>
        <p:nvSpPr>
          <p:cNvPr id="374" name="Shape 374"/>
          <p:cNvSpPr/>
          <p:nvPr/>
        </p:nvSpPr>
        <p:spPr>
          <a:xfrm>
            <a:off x="3242623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71894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3196936" y="2802500"/>
            <a:ext cx="10064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#2</a:t>
            </a:r>
          </a:p>
        </p:txBody>
      </p:sp>
      <p:sp>
        <p:nvSpPr>
          <p:cNvPr id="376" name="Shape 376"/>
          <p:cNvSpPr/>
          <p:nvPr/>
        </p:nvSpPr>
        <p:spPr>
          <a:xfrm>
            <a:off x="4764351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5D497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7" name="Shape 377"/>
          <p:cNvSpPr txBox="1"/>
          <p:nvPr/>
        </p:nvSpPr>
        <p:spPr>
          <a:xfrm>
            <a:off x="4764351" y="2802500"/>
            <a:ext cx="10064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#3</a:t>
            </a:r>
          </a:p>
        </p:txBody>
      </p:sp>
      <p:sp>
        <p:nvSpPr>
          <p:cNvPr id="378" name="Shape 378"/>
          <p:cNvSpPr/>
          <p:nvPr/>
        </p:nvSpPr>
        <p:spPr>
          <a:xfrm>
            <a:off x="6691060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8C3A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6622835" y="2802500"/>
            <a:ext cx="126229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#150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5962562" y="28025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…</a:t>
            </a:r>
          </a:p>
        </p:txBody>
      </p:sp>
      <p:pic>
        <p:nvPicPr>
          <p:cNvPr id="381" name="Shape 3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9792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3135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1468179" y="3628651"/>
            <a:ext cx="622943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60 MILLION/Month ( 8-10 SASSIE SERVERS)</a:t>
            </a:r>
          </a:p>
        </p:txBody>
      </p:sp>
      <p:sp>
        <p:nvSpPr>
          <p:cNvPr id="384" name="Shape 384"/>
          <p:cNvSpPr/>
          <p:nvPr/>
        </p:nvSpPr>
        <p:spPr>
          <a:xfrm>
            <a:off x="3855876" y="3171832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5" name="Shape 385"/>
          <p:cNvSpPr/>
          <p:nvPr/>
        </p:nvSpPr>
        <p:spPr>
          <a:xfrm>
            <a:off x="3855876" y="4469630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7394256" y="6002605"/>
            <a:ext cx="17979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3 M+ shoppers</a:t>
            </a:r>
          </a:p>
        </p:txBody>
      </p:sp>
      <p:sp>
        <p:nvSpPr>
          <p:cNvPr id="387" name="Shape 387"/>
          <p:cNvSpPr/>
          <p:nvPr/>
        </p:nvSpPr>
        <p:spPr>
          <a:xfrm>
            <a:off x="903654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YAHOO</a:t>
            </a:r>
          </a:p>
        </p:txBody>
      </p:sp>
      <p:sp>
        <p:nvSpPr>
          <p:cNvPr id="388" name="Shape 388"/>
          <p:cNvSpPr/>
          <p:nvPr/>
        </p:nvSpPr>
        <p:spPr>
          <a:xfrm>
            <a:off x="2764603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HOTMAIL</a:t>
            </a:r>
          </a:p>
        </p:txBody>
      </p:sp>
      <p:sp>
        <p:nvSpPr>
          <p:cNvPr id="389" name="Shape 389"/>
          <p:cNvSpPr/>
          <p:nvPr/>
        </p:nvSpPr>
        <p:spPr>
          <a:xfrm>
            <a:off x="4567651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AOL</a:t>
            </a:r>
          </a:p>
        </p:txBody>
      </p:sp>
      <p:sp>
        <p:nvSpPr>
          <p:cNvPr id="390" name="Shape 390"/>
          <p:cNvSpPr/>
          <p:nvPr/>
        </p:nvSpPr>
        <p:spPr>
          <a:xfrm>
            <a:off x="6362062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GMAIL</a:t>
            </a:r>
          </a:p>
        </p:txBody>
      </p:sp>
      <p:sp>
        <p:nvSpPr>
          <p:cNvPr id="391" name="Shape 391"/>
          <p:cNvSpPr/>
          <p:nvPr/>
        </p:nvSpPr>
        <p:spPr>
          <a:xfrm rot="-1336613">
            <a:off x="1270607" y="4558519"/>
            <a:ext cx="1617275" cy="3654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92" name="Shape 3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7141" y="4404053"/>
            <a:ext cx="456818" cy="45681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702337" y="6411805"/>
            <a:ext cx="80021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JACK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0" y="4265617"/>
            <a:ext cx="193891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“SASSIE, STOP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SENDING TO JACK!”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848833" y="5801605"/>
            <a:ext cx="4775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</a:t>
            </a:r>
          </a:p>
        </p:txBody>
      </p:sp>
      <p:pic>
        <p:nvPicPr>
          <p:cNvPr id="396" name="Shape 3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6536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29794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59568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02826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893422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73052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16310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46084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4486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928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3182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9164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546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53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41567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2562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Shape 416"/>
          <p:cNvGrpSpPr/>
          <p:nvPr/>
        </p:nvGrpSpPr>
        <p:grpSpPr>
          <a:xfrm>
            <a:off x="459721" y="241458"/>
            <a:ext cx="1303747" cy="1514609"/>
            <a:chOff x="976920" y="1301600"/>
            <a:chExt cx="1921284" cy="2232022"/>
          </a:xfrm>
        </p:grpSpPr>
        <p:sp>
          <p:nvSpPr>
            <p:cNvPr id="417" name="Shape 417"/>
            <p:cNvSpPr/>
            <p:nvPr/>
          </p:nvSpPr>
          <p:spPr>
            <a:xfrm>
              <a:off x="976920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18" name="Shape 418"/>
            <p:cNvSpPr txBox="1"/>
            <p:nvPr/>
          </p:nvSpPr>
          <p:spPr>
            <a:xfrm>
              <a:off x="976920" y="2890727"/>
              <a:ext cx="1921284" cy="6123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REACH MORE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SHOPPERS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976920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420" name="Shape 4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20362" y="1595966"/>
              <a:ext cx="1093344" cy="11524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3" name="Shape 4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5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926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342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9358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496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5046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765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3257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3339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/>
          <p:nvPr/>
        </p:nvSpPr>
        <p:spPr>
          <a:xfrm>
            <a:off x="1632895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1502555" y="2802500"/>
            <a:ext cx="86794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YOU</a:t>
            </a:r>
          </a:p>
        </p:txBody>
      </p:sp>
      <p:sp>
        <p:nvSpPr>
          <p:cNvPr id="434" name="Shape 434"/>
          <p:cNvSpPr/>
          <p:nvPr/>
        </p:nvSpPr>
        <p:spPr>
          <a:xfrm>
            <a:off x="3242623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71894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3196936" y="2802500"/>
            <a:ext cx="10064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#2</a:t>
            </a:r>
          </a:p>
        </p:txBody>
      </p:sp>
      <p:sp>
        <p:nvSpPr>
          <p:cNvPr id="436" name="Shape 436"/>
          <p:cNvSpPr/>
          <p:nvPr/>
        </p:nvSpPr>
        <p:spPr>
          <a:xfrm>
            <a:off x="4764351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rgbClr val="5D497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4764351" y="2802500"/>
            <a:ext cx="10064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#3</a:t>
            </a:r>
          </a:p>
        </p:txBody>
      </p:sp>
      <p:sp>
        <p:nvSpPr>
          <p:cNvPr id="438" name="Shape 438"/>
          <p:cNvSpPr/>
          <p:nvPr/>
        </p:nvSpPr>
        <p:spPr>
          <a:xfrm>
            <a:off x="6691060" y="1882983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8C3A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6622835" y="2802500"/>
            <a:ext cx="126229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MSP #150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5962562" y="2802500"/>
            <a:ext cx="41549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…</a:t>
            </a:r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9792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3135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1468179" y="3628651"/>
            <a:ext cx="622943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60 MILLION/Month ( 8-10 SASSIE SERVERS)</a:t>
            </a:r>
          </a:p>
        </p:txBody>
      </p:sp>
      <p:sp>
        <p:nvSpPr>
          <p:cNvPr id="444" name="Shape 444"/>
          <p:cNvSpPr/>
          <p:nvPr/>
        </p:nvSpPr>
        <p:spPr>
          <a:xfrm>
            <a:off x="3855876" y="3171832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3855876" y="4469630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7394256" y="6002605"/>
            <a:ext cx="17979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3 M+ shoppers</a:t>
            </a:r>
          </a:p>
        </p:txBody>
      </p:sp>
      <p:sp>
        <p:nvSpPr>
          <p:cNvPr id="447" name="Shape 447"/>
          <p:cNvSpPr/>
          <p:nvPr/>
        </p:nvSpPr>
        <p:spPr>
          <a:xfrm>
            <a:off x="903654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YAHOO</a:t>
            </a:r>
          </a:p>
        </p:txBody>
      </p:sp>
      <p:sp>
        <p:nvSpPr>
          <p:cNvPr id="448" name="Shape 448"/>
          <p:cNvSpPr/>
          <p:nvPr/>
        </p:nvSpPr>
        <p:spPr>
          <a:xfrm>
            <a:off x="2764603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HOTMAIL</a:t>
            </a:r>
          </a:p>
        </p:txBody>
      </p:sp>
      <p:sp>
        <p:nvSpPr>
          <p:cNvPr id="449" name="Shape 449"/>
          <p:cNvSpPr/>
          <p:nvPr/>
        </p:nvSpPr>
        <p:spPr>
          <a:xfrm>
            <a:off x="4567651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AOL</a:t>
            </a:r>
          </a:p>
        </p:txBody>
      </p:sp>
      <p:sp>
        <p:nvSpPr>
          <p:cNvPr id="450" name="Shape 450"/>
          <p:cNvSpPr/>
          <p:nvPr/>
        </p:nvSpPr>
        <p:spPr>
          <a:xfrm>
            <a:off x="6362062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GMAIL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6536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29794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59568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02826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93422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3052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163104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460843" y="3983464"/>
            <a:ext cx="575908" cy="57590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/>
          <p:nvPr/>
        </p:nvSpPr>
        <p:spPr>
          <a:xfrm rot="-1336613">
            <a:off x="1270607" y="4558519"/>
            <a:ext cx="1617275" cy="3654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460" name="Shape 4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7141" y="4404053"/>
            <a:ext cx="456818" cy="456818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>
            <a:off x="702337" y="6411805"/>
            <a:ext cx="80021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JACK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0" y="4265617"/>
            <a:ext cx="193891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“SASSIE, STOP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SENDING TO JACK!”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848833" y="5801605"/>
            <a:ext cx="4775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1461376" y="5801605"/>
            <a:ext cx="4775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2095186" y="5801605"/>
            <a:ext cx="47754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</a:t>
            </a: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44486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928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3182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9164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546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532" y="4090316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41567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2562" y="4089335"/>
            <a:ext cx="440477" cy="30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/>
        </p:nvSpPr>
        <p:spPr>
          <a:xfrm>
            <a:off x="524558" y="3899078"/>
            <a:ext cx="1992821" cy="790139"/>
          </a:xfrm>
          <a:prstGeom prst="wedgeRectCallout">
            <a:avLst>
              <a:gd name="adj1" fmla="val -23584"/>
              <a:gd name="adj2" fmla="val 99502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479" name="Shape 479"/>
          <p:cNvGrpSpPr/>
          <p:nvPr/>
        </p:nvGrpSpPr>
        <p:grpSpPr>
          <a:xfrm>
            <a:off x="459721" y="241458"/>
            <a:ext cx="1303747" cy="1514609"/>
            <a:chOff x="976920" y="1301600"/>
            <a:chExt cx="1921284" cy="2232022"/>
          </a:xfrm>
        </p:grpSpPr>
        <p:sp>
          <p:nvSpPr>
            <p:cNvPr id="480" name="Shape 480"/>
            <p:cNvSpPr/>
            <p:nvPr/>
          </p:nvSpPr>
          <p:spPr>
            <a:xfrm>
              <a:off x="976920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81" name="Shape 481"/>
            <p:cNvSpPr txBox="1"/>
            <p:nvPr/>
          </p:nvSpPr>
          <p:spPr>
            <a:xfrm>
              <a:off x="976920" y="2890727"/>
              <a:ext cx="1921284" cy="6123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REACH MORE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SHOPPERS</a:t>
              </a:r>
            </a:p>
          </p:txBody>
        </p:sp>
        <p:sp>
          <p:nvSpPr>
            <p:cNvPr id="482" name="Shape 482"/>
            <p:cNvSpPr/>
            <p:nvPr/>
          </p:nvSpPr>
          <p:spPr>
            <a:xfrm>
              <a:off x="976920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pic>
          <p:nvPicPr>
            <p:cNvPr id="483" name="Shape 4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20362" y="1595966"/>
              <a:ext cx="1093344" cy="11524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6" name="Shape 4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65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926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9342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9358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4964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5046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7651" y="5874442"/>
            <a:ext cx="358036" cy="58180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/>
          <p:nvPr/>
        </p:nvSpPr>
        <p:spPr>
          <a:xfrm>
            <a:off x="4118200" y="1520416"/>
            <a:ext cx="727222" cy="724144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4182766" y="2439933"/>
            <a:ext cx="86057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YOU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2631184" y="3315591"/>
            <a:ext cx="374227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&lt;&lt;&lt;&lt; 60 MILLION/Month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x="5160542" y="6002605"/>
            <a:ext cx="2403042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&lt;&lt;&lt;3 M+ shoppers</a:t>
            </a:r>
          </a:p>
        </p:txBody>
      </p:sp>
      <p:sp>
        <p:nvSpPr>
          <p:cNvPr id="497" name="Shape 497"/>
          <p:cNvSpPr/>
          <p:nvPr/>
        </p:nvSpPr>
        <p:spPr>
          <a:xfrm>
            <a:off x="903654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YAHOO</a:t>
            </a:r>
          </a:p>
        </p:txBody>
      </p:sp>
      <p:sp>
        <p:nvSpPr>
          <p:cNvPr id="498" name="Shape 498"/>
          <p:cNvSpPr/>
          <p:nvPr/>
        </p:nvSpPr>
        <p:spPr>
          <a:xfrm>
            <a:off x="2764603" y="5216876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HOTMAIL</a:t>
            </a:r>
          </a:p>
        </p:txBody>
      </p:sp>
      <p:sp>
        <p:nvSpPr>
          <p:cNvPr id="499" name="Shape 499"/>
          <p:cNvSpPr/>
          <p:nvPr/>
        </p:nvSpPr>
        <p:spPr>
          <a:xfrm>
            <a:off x="4567651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AOL</a:t>
            </a:r>
          </a:p>
        </p:txBody>
      </p:sp>
      <p:sp>
        <p:nvSpPr>
          <p:cNvPr id="500" name="Shape 500"/>
          <p:cNvSpPr/>
          <p:nvPr/>
        </p:nvSpPr>
        <p:spPr>
          <a:xfrm>
            <a:off x="6362062" y="5244287"/>
            <a:ext cx="1613724" cy="438546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BCBCBC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GMAIL</a:t>
            </a:r>
          </a:p>
        </p:txBody>
      </p:sp>
      <p:pic>
        <p:nvPicPr>
          <p:cNvPr id="501" name="Shape 5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192670" y="3796005"/>
            <a:ext cx="575908" cy="57590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Shape 502"/>
          <p:cNvSpPr txBox="1"/>
          <p:nvPr/>
        </p:nvSpPr>
        <p:spPr>
          <a:xfrm>
            <a:off x="702337" y="6411805"/>
            <a:ext cx="80021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JACK</a:t>
            </a:r>
          </a:p>
        </p:txBody>
      </p:sp>
      <p:sp>
        <p:nvSpPr>
          <p:cNvPr id="503" name="Shape 503"/>
          <p:cNvSpPr/>
          <p:nvPr/>
        </p:nvSpPr>
        <p:spPr>
          <a:xfrm>
            <a:off x="3889555" y="2878550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3855876" y="4600326"/>
            <a:ext cx="1270063" cy="456818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E"/>
              </a:gs>
              <a:gs pos="100000">
                <a:srgbClr val="BFDCFF"/>
              </a:gs>
            </a:gsLst>
            <a:lin ang="16200000" scaled="0"/>
          </a:gradFill>
          <a:ln w="9525" cap="flat" cmpd="sng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05" name="Shape 505"/>
          <p:cNvSpPr txBox="1"/>
          <p:nvPr/>
        </p:nvSpPr>
        <p:spPr>
          <a:xfrm>
            <a:off x="4925687" y="3897741"/>
            <a:ext cx="2021868" cy="791475"/>
          </a:xfrm>
          <a:prstGeom prst="rect">
            <a:avLst/>
          </a:prstGeom>
          <a:solidFill>
            <a:srgbClr val="85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SASSIE BLASTER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11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Your Private Email Server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593914" y="4086751"/>
            <a:ext cx="192346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CLEAN SLATE!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Shape 513"/>
          <p:cNvGrpSpPr/>
          <p:nvPr/>
        </p:nvGrpSpPr>
        <p:grpSpPr>
          <a:xfrm>
            <a:off x="686592" y="285321"/>
            <a:ext cx="1210704" cy="1320304"/>
            <a:chOff x="3578144" y="1301600"/>
            <a:chExt cx="2046738" cy="2232022"/>
          </a:xfrm>
        </p:grpSpPr>
        <p:sp>
          <p:nvSpPr>
            <p:cNvPr id="514" name="Shape 514"/>
            <p:cNvSpPr/>
            <p:nvPr/>
          </p:nvSpPr>
          <p:spPr>
            <a:xfrm>
              <a:off x="3578144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BEA9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515" name="Shape 515"/>
            <p:cNvSpPr txBox="1"/>
            <p:nvPr/>
          </p:nvSpPr>
          <p:spPr>
            <a:xfrm>
              <a:off x="3578144" y="2794719"/>
              <a:ext cx="2046738" cy="68940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SEND EMAIL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FASTER</a:t>
              </a:r>
            </a:p>
          </p:txBody>
        </p:sp>
        <p:sp>
          <p:nvSpPr>
            <p:cNvPr id="516" name="Shape 516"/>
            <p:cNvSpPr/>
            <p:nvPr/>
          </p:nvSpPr>
          <p:spPr>
            <a:xfrm>
              <a:off x="3578144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0" i="0" u="none" strike="noStrike" cap="none" baseline="0">
                  <a:solidFill>
                    <a:srgbClr val="7F7F7F"/>
                  </a:solidFill>
                  <a:latin typeface="Questrial"/>
                  <a:ea typeface="Questrial"/>
                  <a:cs typeface="Questrial"/>
                  <a:sym typeface="Questrial"/>
                </a:rPr>
                <a:t>.</a:t>
              </a:r>
            </a:p>
          </p:txBody>
        </p:sp>
      </p:grpSp>
      <p:pic>
        <p:nvPicPr>
          <p:cNvPr id="517" name="Shape 5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741" y="563485"/>
            <a:ext cx="331900" cy="605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8" name="Shape 518"/>
          <p:cNvCxnSpPr/>
          <p:nvPr/>
        </p:nvCxnSpPr>
        <p:spPr>
          <a:xfrm>
            <a:off x="5439148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19" name="Shape 519"/>
          <p:cNvCxnSpPr/>
          <p:nvPr/>
        </p:nvCxnSpPr>
        <p:spPr>
          <a:xfrm>
            <a:off x="3465523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0" name="Shape 520"/>
          <p:cNvCxnSpPr/>
          <p:nvPr/>
        </p:nvCxnSpPr>
        <p:spPr>
          <a:xfrm>
            <a:off x="7605638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21" name="Shape 5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0542" y="1221483"/>
            <a:ext cx="617429" cy="42999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 txBox="1"/>
          <p:nvPr/>
        </p:nvSpPr>
        <p:spPr>
          <a:xfrm>
            <a:off x="4437971" y="1251845"/>
            <a:ext cx="93261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“HOV”</a:t>
            </a:r>
          </a:p>
        </p:txBody>
      </p:sp>
      <p:pic>
        <p:nvPicPr>
          <p:cNvPr id="523" name="Shape 5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8514" y="1203695"/>
            <a:ext cx="617429" cy="429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Shape 524"/>
          <p:cNvGrpSpPr/>
          <p:nvPr/>
        </p:nvGrpSpPr>
        <p:grpSpPr>
          <a:xfrm>
            <a:off x="6910338" y="3451292"/>
            <a:ext cx="779960" cy="805985"/>
            <a:chOff x="6910338" y="3451292"/>
            <a:chExt cx="779960" cy="805985"/>
          </a:xfrm>
        </p:grpSpPr>
        <p:pic>
          <p:nvPicPr>
            <p:cNvPr id="525" name="Shape 5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30589" y="3629205"/>
              <a:ext cx="553001" cy="340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Shape 526"/>
            <p:cNvSpPr/>
            <p:nvPr/>
          </p:nvSpPr>
          <p:spPr>
            <a:xfrm>
              <a:off x="7061218" y="3451292"/>
              <a:ext cx="297716" cy="296455"/>
            </a:xfrm>
            <a:custGeom>
              <a:avLst/>
              <a:gdLst/>
              <a:ahLst/>
              <a:cxnLst/>
              <a:rect l="0" t="0" r="0" b="0"/>
              <a:pathLst>
                <a:path w="298" h="298" extrusionOk="0">
                  <a:moveTo>
                    <a:pt x="202" y="234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9" y="234"/>
                    <a:pt x="159" y="234"/>
                    <a:pt x="159" y="234"/>
                  </a:cubicBezTo>
                  <a:lnTo>
                    <a:pt x="202" y="234"/>
                  </a:lnTo>
                  <a:close/>
                  <a:moveTo>
                    <a:pt x="266" y="234"/>
                  </a:moveTo>
                  <a:cubicBezTo>
                    <a:pt x="266" y="106"/>
                    <a:pt x="266" y="106"/>
                    <a:pt x="266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3" y="234"/>
                    <a:pt x="223" y="234"/>
                    <a:pt x="223" y="234"/>
                  </a:cubicBezTo>
                  <a:lnTo>
                    <a:pt x="266" y="234"/>
                  </a:lnTo>
                  <a:close/>
                  <a:moveTo>
                    <a:pt x="287" y="81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" y="90"/>
                    <a:pt x="10" y="96"/>
                  </a:cubicBezTo>
                  <a:cubicBezTo>
                    <a:pt x="287" y="96"/>
                    <a:pt x="287" y="96"/>
                    <a:pt x="287" y="96"/>
                  </a:cubicBezTo>
                  <a:cubicBezTo>
                    <a:pt x="287" y="96"/>
                    <a:pt x="295" y="89"/>
                    <a:pt x="287" y="81"/>
                  </a:cubicBezTo>
                  <a:close/>
                  <a:moveTo>
                    <a:pt x="138" y="234"/>
                  </a:moveTo>
                  <a:cubicBezTo>
                    <a:pt x="138" y="106"/>
                    <a:pt x="138" y="106"/>
                    <a:pt x="138" y="106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96" y="234"/>
                    <a:pt x="96" y="234"/>
                    <a:pt x="96" y="234"/>
                  </a:cubicBezTo>
                  <a:lnTo>
                    <a:pt x="138" y="234"/>
                  </a:lnTo>
                  <a:close/>
                  <a:moveTo>
                    <a:pt x="74" y="234"/>
                  </a:moveTo>
                  <a:cubicBezTo>
                    <a:pt x="74" y="106"/>
                    <a:pt x="74" y="106"/>
                    <a:pt x="74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234"/>
                    <a:pt x="32" y="234"/>
                    <a:pt x="32" y="234"/>
                  </a:cubicBezTo>
                  <a:lnTo>
                    <a:pt x="74" y="234"/>
                  </a:lnTo>
                  <a:close/>
                  <a:moveTo>
                    <a:pt x="278" y="249"/>
                  </a:moveTo>
                  <a:cubicBezTo>
                    <a:pt x="23" y="250"/>
                    <a:pt x="23" y="250"/>
                    <a:pt x="23" y="25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298" y="298"/>
                    <a:pt x="298" y="298"/>
                    <a:pt x="298" y="298"/>
                  </a:cubicBezTo>
                  <a:cubicBezTo>
                    <a:pt x="298" y="280"/>
                    <a:pt x="298" y="280"/>
                    <a:pt x="298" y="280"/>
                  </a:cubicBezTo>
                  <a:lnTo>
                    <a:pt x="278" y="24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527" name="Shape 527"/>
            <p:cNvSpPr txBox="1"/>
            <p:nvPr/>
          </p:nvSpPr>
          <p:spPr>
            <a:xfrm>
              <a:off x="6910338" y="3918723"/>
              <a:ext cx="7799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0" i="0" u="none" strike="noStrike" cap="none" baseline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YOU</a:t>
              </a:r>
            </a:p>
          </p:txBody>
        </p:sp>
      </p:grpSp>
      <p:grpSp>
        <p:nvGrpSpPr>
          <p:cNvPr id="528" name="Shape 528"/>
          <p:cNvGrpSpPr/>
          <p:nvPr/>
        </p:nvGrpSpPr>
        <p:grpSpPr>
          <a:xfrm>
            <a:off x="5643276" y="2447759"/>
            <a:ext cx="752110" cy="805986"/>
            <a:chOff x="5643276" y="2447759"/>
            <a:chExt cx="752110" cy="805986"/>
          </a:xfrm>
        </p:grpSpPr>
        <p:pic>
          <p:nvPicPr>
            <p:cNvPr id="529" name="Shape 5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63528" y="2625674"/>
              <a:ext cx="553001" cy="340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Shape 530"/>
            <p:cNvSpPr/>
            <p:nvPr/>
          </p:nvSpPr>
          <p:spPr>
            <a:xfrm>
              <a:off x="5794157" y="2447759"/>
              <a:ext cx="297716" cy="296455"/>
            </a:xfrm>
            <a:custGeom>
              <a:avLst/>
              <a:gdLst/>
              <a:ahLst/>
              <a:cxnLst/>
              <a:rect l="0" t="0" r="0" b="0"/>
              <a:pathLst>
                <a:path w="298" h="298" extrusionOk="0">
                  <a:moveTo>
                    <a:pt x="202" y="234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9" y="234"/>
                    <a:pt x="159" y="234"/>
                    <a:pt x="159" y="234"/>
                  </a:cubicBezTo>
                  <a:lnTo>
                    <a:pt x="202" y="234"/>
                  </a:lnTo>
                  <a:close/>
                  <a:moveTo>
                    <a:pt x="266" y="234"/>
                  </a:moveTo>
                  <a:cubicBezTo>
                    <a:pt x="266" y="106"/>
                    <a:pt x="266" y="106"/>
                    <a:pt x="266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3" y="234"/>
                    <a:pt x="223" y="234"/>
                    <a:pt x="223" y="234"/>
                  </a:cubicBezTo>
                  <a:lnTo>
                    <a:pt x="266" y="234"/>
                  </a:lnTo>
                  <a:close/>
                  <a:moveTo>
                    <a:pt x="287" y="81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" y="90"/>
                    <a:pt x="10" y="96"/>
                  </a:cubicBezTo>
                  <a:cubicBezTo>
                    <a:pt x="287" y="96"/>
                    <a:pt x="287" y="96"/>
                    <a:pt x="287" y="96"/>
                  </a:cubicBezTo>
                  <a:cubicBezTo>
                    <a:pt x="287" y="96"/>
                    <a:pt x="295" y="89"/>
                    <a:pt x="287" y="81"/>
                  </a:cubicBezTo>
                  <a:close/>
                  <a:moveTo>
                    <a:pt x="138" y="234"/>
                  </a:moveTo>
                  <a:cubicBezTo>
                    <a:pt x="138" y="106"/>
                    <a:pt x="138" y="106"/>
                    <a:pt x="138" y="106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96" y="234"/>
                    <a:pt x="96" y="234"/>
                    <a:pt x="96" y="234"/>
                  </a:cubicBezTo>
                  <a:lnTo>
                    <a:pt x="138" y="234"/>
                  </a:lnTo>
                  <a:close/>
                  <a:moveTo>
                    <a:pt x="74" y="234"/>
                  </a:moveTo>
                  <a:cubicBezTo>
                    <a:pt x="74" y="106"/>
                    <a:pt x="74" y="106"/>
                    <a:pt x="74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234"/>
                    <a:pt x="32" y="234"/>
                    <a:pt x="32" y="234"/>
                  </a:cubicBezTo>
                  <a:lnTo>
                    <a:pt x="74" y="234"/>
                  </a:lnTo>
                  <a:close/>
                  <a:moveTo>
                    <a:pt x="278" y="249"/>
                  </a:moveTo>
                  <a:cubicBezTo>
                    <a:pt x="23" y="250"/>
                    <a:pt x="23" y="250"/>
                    <a:pt x="23" y="25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298" y="298"/>
                    <a:pt x="298" y="298"/>
                    <a:pt x="298" y="298"/>
                  </a:cubicBezTo>
                  <a:cubicBezTo>
                    <a:pt x="298" y="280"/>
                    <a:pt x="298" y="280"/>
                    <a:pt x="298" y="280"/>
                  </a:cubicBezTo>
                  <a:lnTo>
                    <a:pt x="278" y="24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531" name="Shape 531"/>
            <p:cNvSpPr txBox="1"/>
            <p:nvPr/>
          </p:nvSpPr>
          <p:spPr>
            <a:xfrm>
              <a:off x="5643276" y="2915191"/>
              <a:ext cx="75211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0" i="0" u="none" strike="noStrike" cap="none" baseline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YOU</a:t>
              </a:r>
            </a:p>
          </p:txBody>
        </p:sp>
      </p:grpSp>
      <p:grpSp>
        <p:nvGrpSpPr>
          <p:cNvPr id="532" name="Shape 532"/>
          <p:cNvGrpSpPr/>
          <p:nvPr/>
        </p:nvGrpSpPr>
        <p:grpSpPr>
          <a:xfrm>
            <a:off x="5755350" y="4642137"/>
            <a:ext cx="815131" cy="876480"/>
            <a:chOff x="5755350" y="4642137"/>
            <a:chExt cx="815131" cy="876480"/>
          </a:xfrm>
        </p:grpSpPr>
        <p:pic>
          <p:nvPicPr>
            <p:cNvPr id="533" name="Shape 5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42385" y="4820051"/>
              <a:ext cx="553001" cy="340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Shape 534"/>
            <p:cNvSpPr/>
            <p:nvPr/>
          </p:nvSpPr>
          <p:spPr>
            <a:xfrm>
              <a:off x="5973014" y="4642137"/>
              <a:ext cx="297716" cy="296455"/>
            </a:xfrm>
            <a:custGeom>
              <a:avLst/>
              <a:gdLst/>
              <a:ahLst/>
              <a:cxnLst/>
              <a:rect l="0" t="0" r="0" b="0"/>
              <a:pathLst>
                <a:path w="298" h="298" extrusionOk="0">
                  <a:moveTo>
                    <a:pt x="202" y="234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9" y="234"/>
                    <a:pt x="159" y="234"/>
                    <a:pt x="159" y="234"/>
                  </a:cubicBezTo>
                  <a:lnTo>
                    <a:pt x="202" y="234"/>
                  </a:lnTo>
                  <a:close/>
                  <a:moveTo>
                    <a:pt x="266" y="234"/>
                  </a:moveTo>
                  <a:cubicBezTo>
                    <a:pt x="266" y="106"/>
                    <a:pt x="266" y="106"/>
                    <a:pt x="266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3" y="234"/>
                    <a:pt x="223" y="234"/>
                    <a:pt x="223" y="234"/>
                  </a:cubicBezTo>
                  <a:lnTo>
                    <a:pt x="266" y="234"/>
                  </a:lnTo>
                  <a:close/>
                  <a:moveTo>
                    <a:pt x="287" y="81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" y="90"/>
                    <a:pt x="10" y="96"/>
                  </a:cubicBezTo>
                  <a:cubicBezTo>
                    <a:pt x="287" y="96"/>
                    <a:pt x="287" y="96"/>
                    <a:pt x="287" y="96"/>
                  </a:cubicBezTo>
                  <a:cubicBezTo>
                    <a:pt x="287" y="96"/>
                    <a:pt x="295" y="89"/>
                    <a:pt x="287" y="81"/>
                  </a:cubicBezTo>
                  <a:close/>
                  <a:moveTo>
                    <a:pt x="138" y="234"/>
                  </a:moveTo>
                  <a:cubicBezTo>
                    <a:pt x="138" y="106"/>
                    <a:pt x="138" y="106"/>
                    <a:pt x="138" y="106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96" y="234"/>
                    <a:pt x="96" y="234"/>
                    <a:pt x="96" y="234"/>
                  </a:cubicBezTo>
                  <a:lnTo>
                    <a:pt x="138" y="234"/>
                  </a:lnTo>
                  <a:close/>
                  <a:moveTo>
                    <a:pt x="74" y="234"/>
                  </a:moveTo>
                  <a:cubicBezTo>
                    <a:pt x="74" y="106"/>
                    <a:pt x="74" y="106"/>
                    <a:pt x="74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234"/>
                    <a:pt x="32" y="234"/>
                    <a:pt x="32" y="234"/>
                  </a:cubicBezTo>
                  <a:lnTo>
                    <a:pt x="74" y="234"/>
                  </a:lnTo>
                  <a:close/>
                  <a:moveTo>
                    <a:pt x="278" y="249"/>
                  </a:moveTo>
                  <a:cubicBezTo>
                    <a:pt x="23" y="250"/>
                    <a:pt x="23" y="250"/>
                    <a:pt x="23" y="25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298" y="298"/>
                    <a:pt x="298" y="298"/>
                    <a:pt x="298" y="298"/>
                  </a:cubicBezTo>
                  <a:cubicBezTo>
                    <a:pt x="298" y="280"/>
                    <a:pt x="298" y="280"/>
                    <a:pt x="298" y="280"/>
                  </a:cubicBezTo>
                  <a:lnTo>
                    <a:pt x="278" y="24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535" name="Shape 535"/>
            <p:cNvSpPr txBox="1"/>
            <p:nvPr/>
          </p:nvSpPr>
          <p:spPr>
            <a:xfrm>
              <a:off x="5755350" y="5149285"/>
              <a:ext cx="815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b="0" i="0" u="none" strike="noStrike" cap="none" baseline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YOU</a:t>
              </a:r>
            </a:p>
          </p:txBody>
        </p:sp>
      </p:grpSp>
      <p:grpSp>
        <p:nvGrpSpPr>
          <p:cNvPr id="536" name="Shape 536"/>
          <p:cNvGrpSpPr/>
          <p:nvPr/>
        </p:nvGrpSpPr>
        <p:grpSpPr>
          <a:xfrm>
            <a:off x="5842385" y="5464037"/>
            <a:ext cx="1847914" cy="1397832"/>
            <a:chOff x="5842385" y="5464037"/>
            <a:chExt cx="1847914" cy="1397832"/>
          </a:xfrm>
        </p:grpSpPr>
        <p:pic>
          <p:nvPicPr>
            <p:cNvPr id="537" name="Shape 5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42385" y="5719701"/>
              <a:ext cx="1321518" cy="8132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8" name="Shape 538"/>
            <p:cNvSpPr/>
            <p:nvPr/>
          </p:nvSpPr>
          <p:spPr>
            <a:xfrm>
              <a:off x="6118278" y="5464037"/>
              <a:ext cx="711456" cy="708445"/>
            </a:xfrm>
            <a:custGeom>
              <a:avLst/>
              <a:gdLst/>
              <a:ahLst/>
              <a:cxnLst/>
              <a:rect l="0" t="0" r="0" b="0"/>
              <a:pathLst>
                <a:path w="298" h="298" extrusionOk="0">
                  <a:moveTo>
                    <a:pt x="202" y="234"/>
                  </a:moveTo>
                  <a:cubicBezTo>
                    <a:pt x="202" y="106"/>
                    <a:pt x="202" y="106"/>
                    <a:pt x="202" y="106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9" y="234"/>
                    <a:pt x="159" y="234"/>
                    <a:pt x="159" y="234"/>
                  </a:cubicBezTo>
                  <a:lnTo>
                    <a:pt x="202" y="234"/>
                  </a:lnTo>
                  <a:close/>
                  <a:moveTo>
                    <a:pt x="266" y="234"/>
                  </a:moveTo>
                  <a:cubicBezTo>
                    <a:pt x="266" y="106"/>
                    <a:pt x="266" y="106"/>
                    <a:pt x="266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3" y="234"/>
                    <a:pt x="223" y="234"/>
                    <a:pt x="223" y="234"/>
                  </a:cubicBezTo>
                  <a:lnTo>
                    <a:pt x="266" y="234"/>
                  </a:lnTo>
                  <a:close/>
                  <a:moveTo>
                    <a:pt x="287" y="81"/>
                  </a:moveTo>
                  <a:cubicBezTo>
                    <a:pt x="149" y="0"/>
                    <a:pt x="149" y="0"/>
                    <a:pt x="149" y="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" y="90"/>
                    <a:pt x="10" y="96"/>
                  </a:cubicBezTo>
                  <a:cubicBezTo>
                    <a:pt x="287" y="96"/>
                    <a:pt x="287" y="96"/>
                    <a:pt x="287" y="96"/>
                  </a:cubicBezTo>
                  <a:cubicBezTo>
                    <a:pt x="287" y="96"/>
                    <a:pt x="295" y="89"/>
                    <a:pt x="287" y="81"/>
                  </a:cubicBezTo>
                  <a:close/>
                  <a:moveTo>
                    <a:pt x="138" y="234"/>
                  </a:moveTo>
                  <a:cubicBezTo>
                    <a:pt x="138" y="106"/>
                    <a:pt x="138" y="106"/>
                    <a:pt x="138" y="106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96" y="234"/>
                    <a:pt x="96" y="234"/>
                    <a:pt x="96" y="234"/>
                  </a:cubicBezTo>
                  <a:lnTo>
                    <a:pt x="138" y="234"/>
                  </a:lnTo>
                  <a:close/>
                  <a:moveTo>
                    <a:pt x="74" y="234"/>
                  </a:moveTo>
                  <a:cubicBezTo>
                    <a:pt x="74" y="106"/>
                    <a:pt x="74" y="106"/>
                    <a:pt x="74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234"/>
                    <a:pt x="32" y="234"/>
                    <a:pt x="32" y="234"/>
                  </a:cubicBezTo>
                  <a:lnTo>
                    <a:pt x="74" y="234"/>
                  </a:lnTo>
                  <a:close/>
                  <a:moveTo>
                    <a:pt x="278" y="249"/>
                  </a:moveTo>
                  <a:cubicBezTo>
                    <a:pt x="23" y="250"/>
                    <a:pt x="23" y="250"/>
                    <a:pt x="23" y="25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298" y="298"/>
                    <a:pt x="298" y="298"/>
                    <a:pt x="298" y="298"/>
                  </a:cubicBezTo>
                  <a:cubicBezTo>
                    <a:pt x="298" y="280"/>
                    <a:pt x="298" y="280"/>
                    <a:pt x="298" y="280"/>
                  </a:cubicBezTo>
                  <a:lnTo>
                    <a:pt x="278" y="24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395E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539" name="Shape 539"/>
            <p:cNvSpPr txBox="1"/>
            <p:nvPr/>
          </p:nvSpPr>
          <p:spPr>
            <a:xfrm>
              <a:off x="6081917" y="6492537"/>
              <a:ext cx="16083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b="0" i="0" u="none" strike="noStrike" cap="none" baseline="0">
                  <a:solidFill>
                    <a:schemeClr val="dk1"/>
                  </a:solidFill>
                  <a:latin typeface="Questrial"/>
                  <a:ea typeface="Questrial"/>
                  <a:cs typeface="Questrial"/>
                  <a:sym typeface="Questrial"/>
                </a:rPr>
                <a:t>YOU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Shape 546"/>
          <p:cNvGrpSpPr/>
          <p:nvPr/>
        </p:nvGrpSpPr>
        <p:grpSpPr>
          <a:xfrm>
            <a:off x="686592" y="285321"/>
            <a:ext cx="1210704" cy="1320304"/>
            <a:chOff x="3578144" y="1301600"/>
            <a:chExt cx="2046738" cy="2232022"/>
          </a:xfrm>
        </p:grpSpPr>
        <p:sp>
          <p:nvSpPr>
            <p:cNvPr id="547" name="Shape 547"/>
            <p:cNvSpPr/>
            <p:nvPr/>
          </p:nvSpPr>
          <p:spPr>
            <a:xfrm>
              <a:off x="3578144" y="2884215"/>
              <a:ext cx="1921283" cy="649406"/>
            </a:xfrm>
            <a:custGeom>
              <a:avLst/>
              <a:gdLst/>
              <a:ahLst/>
              <a:cxnLst/>
              <a:rect l="0" t="0" r="0" b="0"/>
              <a:pathLst>
                <a:path w="1921284" h="649407" extrusionOk="0">
                  <a:moveTo>
                    <a:pt x="0" y="0"/>
                  </a:moveTo>
                  <a:lnTo>
                    <a:pt x="320214" y="0"/>
                  </a:lnTo>
                  <a:lnTo>
                    <a:pt x="320214" y="0"/>
                  </a:lnTo>
                  <a:lnTo>
                    <a:pt x="800535" y="0"/>
                  </a:lnTo>
                  <a:lnTo>
                    <a:pt x="1921284" y="0"/>
                  </a:lnTo>
                  <a:lnTo>
                    <a:pt x="1921284" y="315330"/>
                  </a:lnTo>
                  <a:lnTo>
                    <a:pt x="1921284" y="315330"/>
                  </a:lnTo>
                  <a:lnTo>
                    <a:pt x="1921284" y="450471"/>
                  </a:lnTo>
                  <a:lnTo>
                    <a:pt x="1921284" y="540565"/>
                  </a:lnTo>
                  <a:lnTo>
                    <a:pt x="585612" y="547078"/>
                  </a:lnTo>
                  <a:lnTo>
                    <a:pt x="505836" y="649407"/>
                  </a:lnTo>
                  <a:lnTo>
                    <a:pt x="424419" y="547077"/>
                  </a:lnTo>
                  <a:lnTo>
                    <a:pt x="0" y="540565"/>
                  </a:lnTo>
                  <a:lnTo>
                    <a:pt x="0" y="450471"/>
                  </a:lnTo>
                  <a:lnTo>
                    <a:pt x="0" y="315330"/>
                  </a:lnTo>
                  <a:lnTo>
                    <a:pt x="0" y="315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BEA9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3578144" y="2794719"/>
              <a:ext cx="2046738" cy="68940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0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SEND EMAIL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050" b="0" i="0" u="none" strike="noStrike" cap="none" baseline="0">
                  <a:solidFill>
                    <a:srgbClr val="FFFFFF"/>
                  </a:solidFill>
                  <a:latin typeface="Questrial"/>
                  <a:ea typeface="Questrial"/>
                  <a:cs typeface="Questrial"/>
                  <a:sym typeface="Questrial"/>
                </a:rPr>
                <a:t>FASTER</a:t>
              </a:r>
            </a:p>
          </p:txBody>
        </p:sp>
        <p:sp>
          <p:nvSpPr>
            <p:cNvPr id="549" name="Shape 549"/>
            <p:cNvSpPr/>
            <p:nvPr/>
          </p:nvSpPr>
          <p:spPr>
            <a:xfrm>
              <a:off x="3578144" y="1301600"/>
              <a:ext cx="1921284" cy="158261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000" b="0" i="0" u="none" strike="noStrike" cap="none" baseline="0">
                  <a:solidFill>
                    <a:srgbClr val="7F7F7F"/>
                  </a:solidFill>
                  <a:latin typeface="Questrial"/>
                  <a:ea typeface="Questrial"/>
                  <a:cs typeface="Questrial"/>
                  <a:sym typeface="Questrial"/>
                </a:rPr>
                <a:t>.</a:t>
              </a:r>
            </a:p>
          </p:txBody>
        </p:sp>
      </p:grpSp>
      <p:pic>
        <p:nvPicPr>
          <p:cNvPr id="550" name="Shape 5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741" y="563485"/>
            <a:ext cx="331900" cy="605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Shape 551"/>
          <p:cNvCxnSpPr/>
          <p:nvPr/>
        </p:nvCxnSpPr>
        <p:spPr>
          <a:xfrm>
            <a:off x="5439148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2" name="Shape 552"/>
          <p:cNvCxnSpPr/>
          <p:nvPr/>
        </p:nvCxnSpPr>
        <p:spPr>
          <a:xfrm>
            <a:off x="3465523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7605638" y="1628800"/>
            <a:ext cx="0" cy="413389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54" name="Shape 5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6125" y="1956356"/>
            <a:ext cx="553001" cy="34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3671" y="3110983"/>
            <a:ext cx="553001" cy="34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2171" y="3417008"/>
            <a:ext cx="553001" cy="34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Shape 5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5487" y="3872417"/>
            <a:ext cx="1250794" cy="76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2055" y="1813609"/>
            <a:ext cx="987232" cy="60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089" y="2389133"/>
            <a:ext cx="259868" cy="1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5744" y="3234556"/>
            <a:ext cx="296485" cy="18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100" y="3732180"/>
            <a:ext cx="259868" cy="1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5251" y="3988000"/>
            <a:ext cx="259868" cy="15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6407" y="4147919"/>
            <a:ext cx="587777" cy="36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1021" y="2208741"/>
            <a:ext cx="463923" cy="28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385" y="4820051"/>
            <a:ext cx="553001" cy="34030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/>
          <p:nvPr/>
        </p:nvSpPr>
        <p:spPr>
          <a:xfrm>
            <a:off x="5973014" y="4642137"/>
            <a:ext cx="297716" cy="296455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7490964" y="4072564"/>
            <a:ext cx="1385104" cy="790139"/>
          </a:xfrm>
          <a:prstGeom prst="wedgeRectCallout">
            <a:avLst>
              <a:gd name="adj1" fmla="val -130667"/>
              <a:gd name="adj2" fmla="val 71751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%@^&amp;#%!!!!</a:t>
            </a:r>
          </a:p>
        </p:txBody>
      </p:sp>
      <p:pic>
        <p:nvPicPr>
          <p:cNvPr id="568" name="Shape 5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0542" y="1221483"/>
            <a:ext cx="617429" cy="42999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Shape 569"/>
          <p:cNvSpPr txBox="1"/>
          <p:nvPr/>
        </p:nvSpPr>
        <p:spPr>
          <a:xfrm>
            <a:off x="4437971" y="1251845"/>
            <a:ext cx="932617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“HOV”</a:t>
            </a:r>
          </a:p>
        </p:txBody>
      </p:sp>
      <p:pic>
        <p:nvPicPr>
          <p:cNvPr id="570" name="Shape 5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8514" y="1203695"/>
            <a:ext cx="617429" cy="42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0589" y="3629205"/>
            <a:ext cx="553001" cy="340309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Shape 572"/>
          <p:cNvSpPr/>
          <p:nvPr/>
        </p:nvSpPr>
        <p:spPr>
          <a:xfrm>
            <a:off x="7061218" y="3451292"/>
            <a:ext cx="297716" cy="296455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73" name="Shape 573"/>
          <p:cNvSpPr txBox="1"/>
          <p:nvPr/>
        </p:nvSpPr>
        <p:spPr>
          <a:xfrm>
            <a:off x="5798749" y="5149285"/>
            <a:ext cx="85065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YOU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6910338" y="3918723"/>
            <a:ext cx="819641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YOU</a:t>
            </a:r>
          </a:p>
        </p:txBody>
      </p:sp>
      <p:pic>
        <p:nvPicPr>
          <p:cNvPr id="575" name="Shape 5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3528" y="2625674"/>
            <a:ext cx="553001" cy="34030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/>
          <p:nvPr/>
        </p:nvSpPr>
        <p:spPr>
          <a:xfrm>
            <a:off x="5794157" y="2447759"/>
            <a:ext cx="297716" cy="296455"/>
          </a:xfrm>
          <a:custGeom>
            <a:avLst/>
            <a:gdLst/>
            <a:ahLst/>
            <a:cxnLst/>
            <a:rect l="0" t="0" r="0" b="0"/>
            <a:pathLst>
              <a:path w="298" h="298" extrusionOk="0">
                <a:moveTo>
                  <a:pt x="202" y="234"/>
                </a:moveTo>
                <a:cubicBezTo>
                  <a:pt x="202" y="106"/>
                  <a:pt x="202" y="106"/>
                  <a:pt x="202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234"/>
                  <a:pt x="159" y="234"/>
                  <a:pt x="159" y="234"/>
                </a:cubicBezTo>
                <a:lnTo>
                  <a:pt x="202" y="234"/>
                </a:lnTo>
                <a:close/>
                <a:moveTo>
                  <a:pt x="266" y="234"/>
                </a:moveTo>
                <a:cubicBezTo>
                  <a:pt x="266" y="106"/>
                  <a:pt x="266" y="106"/>
                  <a:pt x="266" y="106"/>
                </a:cubicBezTo>
                <a:cubicBezTo>
                  <a:pt x="223" y="106"/>
                  <a:pt x="223" y="106"/>
                  <a:pt x="223" y="106"/>
                </a:cubicBezTo>
                <a:cubicBezTo>
                  <a:pt x="223" y="234"/>
                  <a:pt x="223" y="234"/>
                  <a:pt x="223" y="234"/>
                </a:cubicBezTo>
                <a:lnTo>
                  <a:pt x="266" y="234"/>
                </a:lnTo>
                <a:close/>
                <a:moveTo>
                  <a:pt x="287" y="81"/>
                </a:moveTo>
                <a:cubicBezTo>
                  <a:pt x="149" y="0"/>
                  <a:pt x="149" y="0"/>
                  <a:pt x="149" y="0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" y="90"/>
                  <a:pt x="10" y="96"/>
                </a:cubicBezTo>
                <a:cubicBezTo>
                  <a:pt x="287" y="96"/>
                  <a:pt x="287" y="96"/>
                  <a:pt x="287" y="96"/>
                </a:cubicBezTo>
                <a:cubicBezTo>
                  <a:pt x="287" y="96"/>
                  <a:pt x="295" y="89"/>
                  <a:pt x="287" y="81"/>
                </a:cubicBezTo>
                <a:close/>
                <a:moveTo>
                  <a:pt x="138" y="234"/>
                </a:moveTo>
                <a:cubicBezTo>
                  <a:pt x="138" y="106"/>
                  <a:pt x="138" y="106"/>
                  <a:pt x="138" y="106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6" y="234"/>
                  <a:pt x="96" y="234"/>
                  <a:pt x="96" y="234"/>
                </a:cubicBezTo>
                <a:lnTo>
                  <a:pt x="138" y="234"/>
                </a:lnTo>
                <a:close/>
                <a:moveTo>
                  <a:pt x="74" y="234"/>
                </a:moveTo>
                <a:cubicBezTo>
                  <a:pt x="74" y="106"/>
                  <a:pt x="74" y="106"/>
                  <a:pt x="74" y="106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234"/>
                  <a:pt x="32" y="234"/>
                  <a:pt x="32" y="234"/>
                </a:cubicBezTo>
                <a:lnTo>
                  <a:pt x="74" y="234"/>
                </a:lnTo>
                <a:close/>
                <a:moveTo>
                  <a:pt x="278" y="249"/>
                </a:moveTo>
                <a:cubicBezTo>
                  <a:pt x="23" y="250"/>
                  <a:pt x="23" y="250"/>
                  <a:pt x="23" y="25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98"/>
                  <a:pt x="0" y="298"/>
                  <a:pt x="0" y="298"/>
                </a:cubicBezTo>
                <a:cubicBezTo>
                  <a:pt x="298" y="298"/>
                  <a:pt x="298" y="298"/>
                  <a:pt x="298" y="298"/>
                </a:cubicBezTo>
                <a:cubicBezTo>
                  <a:pt x="298" y="280"/>
                  <a:pt x="298" y="280"/>
                  <a:pt x="298" y="280"/>
                </a:cubicBezTo>
                <a:lnTo>
                  <a:pt x="278" y="24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77" name="Shape 577"/>
          <p:cNvSpPr txBox="1"/>
          <p:nvPr/>
        </p:nvSpPr>
        <p:spPr>
          <a:xfrm>
            <a:off x="5643276" y="2915191"/>
            <a:ext cx="797050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YOU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495</Words>
  <Application>Microsoft Macintosh PowerPoint</Application>
  <PresentationFormat>On-screen Show (4:3)</PresentationFormat>
  <Paragraphs>202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Impact</vt:lpstr>
      <vt:lpstr>Questrial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 Hsu</cp:lastModifiedBy>
  <cp:revision>14</cp:revision>
  <dcterms:modified xsi:type="dcterms:W3CDTF">2016-11-09T18:37:27Z</dcterms:modified>
</cp:coreProperties>
</file>